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61" r:id="rId5"/>
    <p:sldId id="263" r:id="rId6"/>
    <p:sldId id="262" r:id="rId7"/>
    <p:sldId id="264" r:id="rId8"/>
    <p:sldId id="266" r:id="rId9"/>
    <p:sldId id="284" r:id="rId10"/>
    <p:sldId id="265" r:id="rId11"/>
    <p:sldId id="268" r:id="rId12"/>
    <p:sldId id="269" r:id="rId13"/>
    <p:sldId id="270" r:id="rId14"/>
    <p:sldId id="274" r:id="rId15"/>
    <p:sldId id="275" r:id="rId16"/>
    <p:sldId id="286" r:id="rId17"/>
    <p:sldId id="271" r:id="rId18"/>
    <p:sldId id="272" r:id="rId19"/>
    <p:sldId id="273" r:id="rId20"/>
    <p:sldId id="285" r:id="rId21"/>
    <p:sldId id="257" r:id="rId22"/>
    <p:sldId id="276" r:id="rId23"/>
    <p:sldId id="277" r:id="rId24"/>
    <p:sldId id="279" r:id="rId25"/>
    <p:sldId id="281"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5439" autoAdjust="0"/>
  </p:normalViewPr>
  <p:slideViewPr>
    <p:cSldViewPr>
      <p:cViewPr varScale="1">
        <p:scale>
          <a:sx n="82" d="100"/>
          <a:sy n="82" d="100"/>
        </p:scale>
        <p:origin x="84" y="6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DA27B-C8BF-477C-AB2C-2AE4F6CADEDF}" type="datetimeFigureOut">
              <a:rPr lang="fr-FR" smtClean="0"/>
              <a:t>17/05/2020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906DA-81B2-49F4-85B2-797582209260}" type="slidenum">
              <a:rPr lang="fr-FR" smtClean="0"/>
              <a:t>‹N°›</a:t>
            </a:fld>
            <a:endParaRPr lang="fr-FR"/>
          </a:p>
        </p:txBody>
      </p:sp>
    </p:spTree>
    <p:extLst>
      <p:ext uri="{BB962C8B-B14F-4D97-AF65-F5344CB8AC3E}">
        <p14:creationId xmlns:p14="http://schemas.microsoft.com/office/powerpoint/2010/main" val="932500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C8D8F9E-3277-49D4-9195-4E641F21B390}" type="datetime1">
              <a:rPr lang="fr-FR" smtClean="0"/>
              <a:t>17/05/2020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232301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3CF0A0-D03C-4028-AAA8-AE0B3F30259F}" type="datetime1">
              <a:rPr lang="fr-FR" smtClean="0"/>
              <a:t>17/05/2020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227442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68CBC3-08FD-452C-B8F4-6B09314AC165}" type="datetime1">
              <a:rPr lang="fr-FR" smtClean="0"/>
              <a:t>17/05/2020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21650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098DCF4-3F2A-4321-839C-E39AC294B9F0}" type="datetime1">
              <a:rPr lang="fr-FR" smtClean="0"/>
              <a:t>17/05/2020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280949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BE87BD7-B4DF-44CF-BC75-8887010135A5}" type="datetime1">
              <a:rPr lang="fr-FR" smtClean="0"/>
              <a:t>17/05/2020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52366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7FBB4A5-55AA-401C-A01C-9C492B0CDAFE}" type="datetime1">
              <a:rPr lang="fr-FR" smtClean="0"/>
              <a:t>17/05/2020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394091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22CF50B-C478-44DD-AAEB-C5382E8C2008}" type="datetime1">
              <a:rPr lang="fr-FR" smtClean="0"/>
              <a:t>17/05/2020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19306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94171AE-A2F9-4E1B-8AD8-0C2E83AD8E6A}" type="datetime1">
              <a:rPr lang="fr-FR" smtClean="0"/>
              <a:t>17/05/2020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228158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16F77A-149C-4FFF-A76E-C7E535BBA6B8}" type="datetime1">
              <a:rPr lang="fr-FR" smtClean="0"/>
              <a:t>17/05/2020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3873726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11F61AB-BF70-4C5E-9517-2AC5BEB0E02C}" type="datetime1">
              <a:rPr lang="fr-FR" smtClean="0"/>
              <a:t>17/05/2020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339395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D7C3C55-59FD-46B5-8CAA-21FB97D7B866}" type="datetime1">
              <a:rPr lang="fr-FR" smtClean="0"/>
              <a:t>17/05/2020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601536-28E1-45C4-9E93-A6CB5DE8BE70}" type="slidenum">
              <a:rPr lang="fr-FR" smtClean="0"/>
              <a:t>‹N°›</a:t>
            </a:fld>
            <a:endParaRPr lang="fr-FR"/>
          </a:p>
        </p:txBody>
      </p:sp>
    </p:spTree>
    <p:extLst>
      <p:ext uri="{BB962C8B-B14F-4D97-AF65-F5344CB8AC3E}">
        <p14:creationId xmlns:p14="http://schemas.microsoft.com/office/powerpoint/2010/main" val="231177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DEA25-B527-419D-8A32-6A95EDC579F6}" type="datetime1">
              <a:rPr lang="fr-FR" smtClean="0"/>
              <a:t>17/05/2020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01536-28E1-45C4-9E93-A6CB5DE8BE70}" type="slidenum">
              <a:rPr lang="fr-FR" smtClean="0"/>
              <a:t>‹N°›</a:t>
            </a:fld>
            <a:endParaRPr lang="fr-FR"/>
          </a:p>
        </p:txBody>
      </p:sp>
    </p:spTree>
    <p:extLst>
      <p:ext uri="{BB962C8B-B14F-4D97-AF65-F5344CB8AC3E}">
        <p14:creationId xmlns:p14="http://schemas.microsoft.com/office/powerpoint/2010/main" val="1515740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hyperlink" Target="mailto:f.slama@epsve.fr"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u="sng" dirty="0"/>
              <a:t>MISE EN ISOLEMENT ET MISE SOUS CONTENTION : LES BONNES PRATIQUES</a:t>
            </a:r>
            <a:br>
              <a:rPr lang="fr-FR" u="sng" dirty="0"/>
            </a:br>
            <a:endParaRPr lang="fr-FR" u="sng" dirty="0"/>
          </a:p>
        </p:txBody>
      </p:sp>
      <p:sp>
        <p:nvSpPr>
          <p:cNvPr id="3" name="Sous-titre 2"/>
          <p:cNvSpPr>
            <a:spLocks noGrp="1"/>
          </p:cNvSpPr>
          <p:nvPr>
            <p:ph type="subTitle" idx="1"/>
          </p:nvPr>
        </p:nvSpPr>
        <p:spPr>
          <a:xfrm>
            <a:off x="1371600" y="3886200"/>
            <a:ext cx="6400800" cy="1198984"/>
          </a:xfrm>
        </p:spPr>
        <p:txBody>
          <a:bodyPr/>
          <a:lstStyle/>
          <a:p>
            <a:r>
              <a:rPr lang="fr-FR" dirty="0"/>
              <a:t>Dr. Frédéric SLAMA</a:t>
            </a:r>
          </a:p>
          <a:p>
            <a:r>
              <a:rPr lang="fr-FR" dirty="0"/>
              <a:t>93G05</a:t>
            </a:r>
          </a:p>
        </p:txBody>
      </p:sp>
      <p:sp>
        <p:nvSpPr>
          <p:cNvPr id="6" name="Espace réservé du numéro de diapositive 5">
            <a:extLst>
              <a:ext uri="{FF2B5EF4-FFF2-40B4-BE49-F238E27FC236}">
                <a16:creationId xmlns:a16="http://schemas.microsoft.com/office/drawing/2014/main" id="{D78FCB93-C01B-4943-9EC0-73ADAA66EB96}"/>
              </a:ext>
            </a:extLst>
          </p:cNvPr>
          <p:cNvSpPr>
            <a:spLocks noGrp="1"/>
          </p:cNvSpPr>
          <p:nvPr>
            <p:ph type="sldNum" sz="quarter" idx="12"/>
          </p:nvPr>
        </p:nvSpPr>
        <p:spPr/>
        <p:txBody>
          <a:bodyPr/>
          <a:lstStyle/>
          <a:p>
            <a:fld id="{60601536-28E1-45C4-9E93-A6CB5DE8BE70}" type="slidenum">
              <a:rPr lang="fr-FR" smtClean="0"/>
              <a:t>1</a:t>
            </a:fld>
            <a:endParaRPr lang="fr-FR"/>
          </a:p>
        </p:txBody>
      </p:sp>
      <p:pic>
        <p:nvPicPr>
          <p:cNvPr id="7" name="Son enregistré">
            <a:hlinkClick r:id="" action="ppaction://media"/>
            <a:extLst>
              <a:ext uri="{FF2B5EF4-FFF2-40B4-BE49-F238E27FC236}">
                <a16:creationId xmlns:a16="http://schemas.microsoft.com/office/drawing/2014/main" id="{E55E34C2-8A32-434B-BF46-2700877AA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447675"/>
            <a:ext cx="609600" cy="609600"/>
          </a:xfrm>
          <a:prstGeom prst="rect">
            <a:avLst/>
          </a:prstGeom>
        </p:spPr>
      </p:pic>
      <p:sp>
        <p:nvSpPr>
          <p:cNvPr id="4" name="ZoneTexte 3">
            <a:extLst>
              <a:ext uri="{FF2B5EF4-FFF2-40B4-BE49-F238E27FC236}">
                <a16:creationId xmlns:a16="http://schemas.microsoft.com/office/drawing/2014/main" id="{1BEFF3D1-A52C-4A4D-81CE-3774DE99EF17}"/>
              </a:ext>
            </a:extLst>
          </p:cNvPr>
          <p:cNvSpPr txBox="1"/>
          <p:nvPr/>
        </p:nvSpPr>
        <p:spPr>
          <a:xfrm>
            <a:off x="323528" y="5733256"/>
            <a:ext cx="7992888" cy="880369"/>
          </a:xfrm>
          <a:prstGeom prst="rect">
            <a:avLst/>
          </a:prstGeom>
          <a:noFill/>
        </p:spPr>
        <p:txBody>
          <a:bodyPr wrap="square" rtlCol="0">
            <a:spAutoFit/>
          </a:bodyPr>
          <a:lstStyle/>
          <a:p>
            <a:pPr>
              <a:lnSpc>
                <a:spcPct val="150000"/>
              </a:lnSpc>
            </a:pPr>
            <a:r>
              <a:rPr lang="fr-FR" b="1" dirty="0">
                <a:solidFill>
                  <a:srgbClr val="FF0000"/>
                </a:solidFill>
              </a:rPr>
              <a:t>NB : des commentaires audios ont été ajoutés </a:t>
            </a:r>
          </a:p>
          <a:p>
            <a:pPr>
              <a:lnSpc>
                <a:spcPct val="150000"/>
              </a:lnSpc>
            </a:pPr>
            <a:r>
              <a:rPr lang="fr-FR" b="1" dirty="0">
                <a:solidFill>
                  <a:srgbClr val="FF0000"/>
                </a:solidFill>
              </a:rPr>
              <a:t>pour l’occasion en cliquant sur le logo :</a:t>
            </a:r>
          </a:p>
        </p:txBody>
      </p:sp>
      <p:pic>
        <p:nvPicPr>
          <p:cNvPr id="5" name="Image 4">
            <a:extLst>
              <a:ext uri="{FF2B5EF4-FFF2-40B4-BE49-F238E27FC236}">
                <a16:creationId xmlns:a16="http://schemas.microsoft.com/office/drawing/2014/main" id="{E2363A7F-ED86-4727-A8CC-311DD9E15656}"/>
              </a:ext>
            </a:extLst>
          </p:cNvPr>
          <p:cNvPicPr>
            <a:picLocks noChangeAspect="1"/>
          </p:cNvPicPr>
          <p:nvPr/>
        </p:nvPicPr>
        <p:blipFill>
          <a:blip r:embed="rId5"/>
          <a:stretch>
            <a:fillRect/>
          </a:stretch>
        </p:blipFill>
        <p:spPr>
          <a:xfrm>
            <a:off x="4319972" y="6183318"/>
            <a:ext cx="360040" cy="430307"/>
          </a:xfrm>
          <a:prstGeom prst="rect">
            <a:avLst/>
          </a:prstGeom>
        </p:spPr>
      </p:pic>
    </p:spTree>
    <p:extLst>
      <p:ext uri="{BB962C8B-B14F-4D97-AF65-F5344CB8AC3E}">
        <p14:creationId xmlns:p14="http://schemas.microsoft.com/office/powerpoint/2010/main" val="177972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52736"/>
            <a:ext cx="8229600" cy="5213176"/>
          </a:xfrm>
        </p:spPr>
        <p:txBody>
          <a:bodyPr>
            <a:normAutofit fontScale="47500" lnSpcReduction="20000"/>
          </a:bodyPr>
          <a:lstStyle/>
          <a:p>
            <a:r>
              <a:rPr lang="fr-FR" sz="3800" u="sng" dirty="0"/>
              <a:t>Contention mécanique </a:t>
            </a:r>
            <a:r>
              <a:rPr lang="fr-FR" sz="3800" dirty="0"/>
              <a:t>: utilisation de tous moyens, méthodes, matériels ou vêtements empêchant ou limitant les capacités de mobilisation volontaire de tout ou partie du corps </a:t>
            </a:r>
          </a:p>
          <a:p>
            <a:pPr marL="0" indent="0">
              <a:buNone/>
            </a:pPr>
            <a:endParaRPr lang="fr-FR" sz="3800" dirty="0"/>
          </a:p>
          <a:p>
            <a:r>
              <a:rPr lang="fr-FR" sz="3800" u="sng" dirty="0"/>
              <a:t>Cadre réglementaire strict</a:t>
            </a:r>
          </a:p>
          <a:p>
            <a:endParaRPr lang="fr-FR" sz="3800" dirty="0"/>
          </a:p>
          <a:p>
            <a:r>
              <a:rPr lang="fr-FR" sz="3800" dirty="0"/>
              <a:t>Doit rester une </a:t>
            </a:r>
            <a:r>
              <a:rPr lang="fr-FR" sz="3800" u="sng" dirty="0"/>
              <a:t>mesure d’exception.</a:t>
            </a:r>
            <a:r>
              <a:rPr lang="fr-FR" sz="3800" dirty="0"/>
              <a:t> Il s’agit à la fois d’un </a:t>
            </a:r>
            <a:r>
              <a:rPr lang="fr-FR" sz="3800" u="sng" dirty="0"/>
              <a:t>soin </a:t>
            </a:r>
            <a:r>
              <a:rPr lang="fr-FR" sz="3800" dirty="0"/>
              <a:t>« adapté, nécessaire et proportionné » et d’une </a:t>
            </a:r>
            <a:r>
              <a:rPr lang="fr-FR" sz="3800" u="sng" dirty="0"/>
              <a:t>décision</a:t>
            </a:r>
            <a:r>
              <a:rPr lang="fr-FR" sz="3800" dirty="0"/>
              <a:t> (conservatoire)</a:t>
            </a:r>
          </a:p>
          <a:p>
            <a:pPr marL="0" indent="0">
              <a:buNone/>
            </a:pPr>
            <a:endParaRPr lang="fr-FR" sz="3800" dirty="0"/>
          </a:p>
          <a:p>
            <a:r>
              <a:rPr lang="fr-FR" sz="3800" u="sng" dirty="0"/>
              <a:t>Dernier recours </a:t>
            </a:r>
            <a:r>
              <a:rPr lang="fr-FR" sz="3800" dirty="0"/>
              <a:t>et uniquement lorsque des mesures alternatives différenciées, moins restrictives, ont été inefficaces ou inappropriées</a:t>
            </a:r>
          </a:p>
          <a:p>
            <a:pPr marL="0" indent="0">
              <a:buNone/>
            </a:pPr>
            <a:endParaRPr lang="fr-FR" sz="3800" dirty="0"/>
          </a:p>
          <a:p>
            <a:r>
              <a:rPr lang="fr-FR" sz="3800" dirty="0"/>
              <a:t>Ne peut être programmée ou « si besoin »</a:t>
            </a:r>
          </a:p>
          <a:p>
            <a:pPr marL="0" indent="0">
              <a:buNone/>
            </a:pPr>
            <a:endParaRPr lang="fr-FR" sz="3800" dirty="0"/>
          </a:p>
          <a:p>
            <a:r>
              <a:rPr lang="fr-FR" sz="3800" dirty="0"/>
              <a:t>« Les contentions de plus de 24 heures doivent être exceptionnelles »</a:t>
            </a:r>
          </a:p>
          <a:p>
            <a:pPr marL="0" indent="0">
              <a:buNone/>
            </a:pPr>
            <a:endParaRPr lang="fr-FR" sz="3800" dirty="0"/>
          </a:p>
          <a:p>
            <a:r>
              <a:rPr lang="fr-FR" sz="3800" dirty="0"/>
              <a:t>« </a:t>
            </a:r>
            <a:r>
              <a:rPr lang="fr-FR" sz="3800" u="sng" dirty="0"/>
              <a:t>Soins intensifs</a:t>
            </a:r>
            <a:r>
              <a:rPr lang="fr-FR" sz="3800" dirty="0"/>
              <a:t> » nécessitant plus que jamais un renforcement des communications, de l’accompagnement et de la surveillance</a:t>
            </a:r>
          </a:p>
          <a:p>
            <a:pPr marL="0" indent="0">
              <a:buNone/>
            </a:pPr>
            <a:endParaRPr lang="fr-FR" dirty="0"/>
          </a:p>
        </p:txBody>
      </p:sp>
      <p:sp>
        <p:nvSpPr>
          <p:cNvPr id="2" name="Espace réservé du numéro de diapositive 1">
            <a:extLst>
              <a:ext uri="{FF2B5EF4-FFF2-40B4-BE49-F238E27FC236}">
                <a16:creationId xmlns:a16="http://schemas.microsoft.com/office/drawing/2014/main" id="{B944AAA4-AC68-4049-90A4-D389C3B19799}"/>
              </a:ext>
            </a:extLst>
          </p:cNvPr>
          <p:cNvSpPr>
            <a:spLocks noGrp="1"/>
          </p:cNvSpPr>
          <p:nvPr>
            <p:ph type="sldNum" sz="quarter" idx="12"/>
          </p:nvPr>
        </p:nvSpPr>
        <p:spPr/>
        <p:txBody>
          <a:bodyPr/>
          <a:lstStyle/>
          <a:p>
            <a:fld id="{60601536-28E1-45C4-9E93-A6CB5DE8BE70}" type="slidenum">
              <a:rPr lang="fr-FR" smtClean="0"/>
              <a:t>10</a:t>
            </a:fld>
            <a:endParaRPr lang="fr-FR"/>
          </a:p>
        </p:txBody>
      </p:sp>
      <p:pic>
        <p:nvPicPr>
          <p:cNvPr id="5" name="Son enregistré">
            <a:hlinkClick r:id="" action="ppaction://media"/>
            <a:extLst>
              <a:ext uri="{FF2B5EF4-FFF2-40B4-BE49-F238E27FC236}">
                <a16:creationId xmlns:a16="http://schemas.microsoft.com/office/drawing/2014/main" id="{20BAB799-D30E-4DDF-B2E8-B106D1604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393729"/>
            <a:ext cx="609600" cy="609600"/>
          </a:xfrm>
          <a:prstGeom prst="rect">
            <a:avLst/>
          </a:prstGeom>
        </p:spPr>
      </p:pic>
    </p:spTree>
    <p:extLst>
      <p:ext uri="{BB962C8B-B14F-4D97-AF65-F5344CB8AC3E}">
        <p14:creationId xmlns:p14="http://schemas.microsoft.com/office/powerpoint/2010/main" val="27004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688632"/>
          </a:xfrm>
        </p:spPr>
        <p:txBody>
          <a:bodyPr>
            <a:normAutofit fontScale="55000" lnSpcReduction="20000"/>
          </a:bodyPr>
          <a:lstStyle/>
          <a:p>
            <a:r>
              <a:rPr lang="fr-FR" dirty="0"/>
              <a:t>Modalités de </a:t>
            </a:r>
            <a:r>
              <a:rPr lang="fr-FR" u="sng" dirty="0"/>
              <a:t>prescription</a:t>
            </a:r>
            <a:r>
              <a:rPr lang="fr-FR" dirty="0"/>
              <a:t> et de </a:t>
            </a:r>
            <a:r>
              <a:rPr lang="fr-FR" u="sng" dirty="0"/>
              <a:t>surveillance</a:t>
            </a:r>
            <a:r>
              <a:rPr lang="fr-FR" dirty="0"/>
              <a:t> spécifiques (validité de 24h après une première période de 6 heures)</a:t>
            </a:r>
          </a:p>
          <a:p>
            <a:pPr marL="0" indent="0">
              <a:buNone/>
            </a:pPr>
            <a:endParaRPr lang="fr-FR" dirty="0"/>
          </a:p>
          <a:p>
            <a:r>
              <a:rPr lang="fr-FR" dirty="0"/>
              <a:t>L’infirmière peut décider de sa mise en œuvre dans l’urgence. Cette mesure doit être confirmée par un psychiatre dans l’heure après examen médical++</a:t>
            </a:r>
          </a:p>
          <a:p>
            <a:pPr marL="0" indent="0">
              <a:buNone/>
            </a:pPr>
            <a:endParaRPr lang="fr-FR" dirty="0"/>
          </a:p>
          <a:p>
            <a:r>
              <a:rPr lang="fr-FR" dirty="0"/>
              <a:t>« En cas de décision prise par un interne ou un médecin non psychiatre, et durant les périodes de garde, cette décision doit être confirmée par un psychiatre dans l’heure qui suit. Cette confirmation peut se faire par téléphone en fonction des informations échangées. Cette confirmation doit être tracée dans le dossier du patient »</a:t>
            </a:r>
          </a:p>
          <a:p>
            <a:pPr marL="0" indent="0">
              <a:buNone/>
            </a:pPr>
            <a:endParaRPr lang="fr-FR" dirty="0"/>
          </a:p>
          <a:p>
            <a:r>
              <a:rPr lang="fr-FR" dirty="0"/>
              <a:t>Réévaluation médicale au minimum 2 fois /24h</a:t>
            </a:r>
          </a:p>
          <a:p>
            <a:pPr marL="0" indent="0">
              <a:buNone/>
            </a:pPr>
            <a:endParaRPr lang="fr-FR" dirty="0"/>
          </a:p>
          <a:p>
            <a:r>
              <a:rPr lang="fr-FR" dirty="0"/>
              <a:t>Pour les seuls patients sous le régime d’une </a:t>
            </a:r>
            <a:r>
              <a:rPr lang="fr-FR" u="sng" dirty="0"/>
              <a:t>hospitalisation sous contrainte </a:t>
            </a:r>
            <a:r>
              <a:rPr lang="fr-FR" dirty="0"/>
              <a:t>(SDT, SDRE)</a:t>
            </a:r>
          </a:p>
          <a:p>
            <a:pPr marL="0" indent="0">
              <a:buNone/>
            </a:pPr>
            <a:endParaRPr lang="fr-FR" dirty="0"/>
          </a:p>
          <a:p>
            <a:r>
              <a:rPr lang="fr-FR" u="sng" dirty="0"/>
              <a:t>Mise en œuvre </a:t>
            </a:r>
            <a:r>
              <a:rPr lang="fr-FR" dirty="0"/>
              <a:t>: équipe soignante formée (formations régulières, ouvertes aux internes)</a:t>
            </a:r>
          </a:p>
          <a:p>
            <a:pPr marL="0" indent="0">
              <a:buNone/>
            </a:pPr>
            <a:endParaRPr lang="fr-FR" dirty="0"/>
          </a:p>
          <a:p>
            <a:r>
              <a:rPr lang="fr-FR" dirty="0"/>
              <a:t>Ne peut s’exercer que dans le cadre d’une mesure d’isolement</a:t>
            </a:r>
          </a:p>
          <a:p>
            <a:endParaRPr lang="fr-FR" dirty="0"/>
          </a:p>
        </p:txBody>
      </p:sp>
      <p:sp>
        <p:nvSpPr>
          <p:cNvPr id="2" name="Espace réservé du numéro de diapositive 1">
            <a:extLst>
              <a:ext uri="{FF2B5EF4-FFF2-40B4-BE49-F238E27FC236}">
                <a16:creationId xmlns:a16="http://schemas.microsoft.com/office/drawing/2014/main" id="{51678BF5-9B5B-4703-BE60-297407645351}"/>
              </a:ext>
            </a:extLst>
          </p:cNvPr>
          <p:cNvSpPr>
            <a:spLocks noGrp="1"/>
          </p:cNvSpPr>
          <p:nvPr>
            <p:ph type="sldNum" sz="quarter" idx="12"/>
          </p:nvPr>
        </p:nvSpPr>
        <p:spPr/>
        <p:txBody>
          <a:bodyPr/>
          <a:lstStyle/>
          <a:p>
            <a:fld id="{60601536-28E1-45C4-9E93-A6CB5DE8BE70}" type="slidenum">
              <a:rPr lang="fr-FR" smtClean="0"/>
              <a:t>11</a:t>
            </a:fld>
            <a:endParaRPr lang="fr-FR"/>
          </a:p>
        </p:txBody>
      </p:sp>
      <p:pic>
        <p:nvPicPr>
          <p:cNvPr id="4" name="Son enregistré">
            <a:hlinkClick r:id="" action="ppaction://media"/>
            <a:extLst>
              <a:ext uri="{FF2B5EF4-FFF2-40B4-BE49-F238E27FC236}">
                <a16:creationId xmlns:a16="http://schemas.microsoft.com/office/drawing/2014/main" id="{82F1D861-2A5D-4061-A8FD-B536125293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191765"/>
            <a:ext cx="609600" cy="609600"/>
          </a:xfrm>
          <a:prstGeom prst="rect">
            <a:avLst/>
          </a:prstGeom>
        </p:spPr>
      </p:pic>
    </p:spTree>
    <p:extLst>
      <p:ext uri="{BB962C8B-B14F-4D97-AF65-F5344CB8AC3E}">
        <p14:creationId xmlns:p14="http://schemas.microsoft.com/office/powerpoint/2010/main" val="297595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62500" lnSpcReduction="20000"/>
          </a:bodyPr>
          <a:lstStyle/>
          <a:p>
            <a:r>
              <a:rPr lang="fr-FR" dirty="0"/>
              <a:t>Prévenir les </a:t>
            </a:r>
            <a:r>
              <a:rPr lang="fr-FR" u="sng" dirty="0"/>
              <a:t>risques</a:t>
            </a:r>
            <a:r>
              <a:rPr lang="fr-FR" dirty="0"/>
              <a:t> liés à la contention afin d’adapter le protocole de surveillance et le traitement :</a:t>
            </a:r>
          </a:p>
          <a:p>
            <a:pPr lvl="1"/>
            <a:r>
              <a:rPr lang="fr-FR" dirty="0"/>
              <a:t>Accidents thromboemboliques, compressions vasculaires, œdèmes</a:t>
            </a:r>
          </a:p>
          <a:p>
            <a:pPr lvl="1"/>
            <a:r>
              <a:rPr lang="fr-FR" dirty="0"/>
              <a:t>Escarres, érythèmes</a:t>
            </a:r>
          </a:p>
          <a:p>
            <a:pPr lvl="1"/>
            <a:r>
              <a:rPr lang="fr-FR" dirty="0"/>
              <a:t>Constipation, rétention urinaire</a:t>
            </a:r>
          </a:p>
          <a:p>
            <a:pPr lvl="1"/>
            <a:r>
              <a:rPr lang="fr-FR" dirty="0"/>
              <a:t>Déshydratation </a:t>
            </a:r>
          </a:p>
          <a:p>
            <a:pPr lvl="1"/>
            <a:r>
              <a:rPr lang="fr-FR" dirty="0"/>
              <a:t>Aggravation de l’état psychiatrique </a:t>
            </a:r>
          </a:p>
          <a:p>
            <a:pPr lvl="1"/>
            <a:r>
              <a:rPr lang="fr-FR" dirty="0"/>
              <a:t>Encombrement bronchique, inhalation</a:t>
            </a:r>
          </a:p>
          <a:p>
            <a:pPr lvl="1"/>
            <a:r>
              <a:rPr lang="fr-FR" dirty="0"/>
              <a:t>Mort subite</a:t>
            </a:r>
          </a:p>
          <a:p>
            <a:pPr marL="457200" lvl="1" indent="0">
              <a:buNone/>
            </a:pPr>
            <a:endParaRPr lang="fr-FR" dirty="0"/>
          </a:p>
          <a:p>
            <a:r>
              <a:rPr lang="fr-FR" u="sng" dirty="0"/>
              <a:t>Impact psychologique </a:t>
            </a:r>
            <a:r>
              <a:rPr lang="fr-FR" dirty="0"/>
              <a:t>nécessitant la délivrance d’explications claires et rassurantes </a:t>
            </a:r>
          </a:p>
          <a:p>
            <a:endParaRPr lang="fr-FR" dirty="0"/>
          </a:p>
          <a:p>
            <a:r>
              <a:rPr lang="fr-FR" dirty="0"/>
              <a:t>Nécessité d’un </a:t>
            </a:r>
            <a:r>
              <a:rPr lang="fr-FR" u="sng" dirty="0"/>
              <a:t>ajustement thérapeutique</a:t>
            </a:r>
            <a:r>
              <a:rPr lang="fr-FR" dirty="0"/>
              <a:t> : « pas de contention sans sédation ! » + anticoagulation (iso) + laxatifs</a:t>
            </a:r>
          </a:p>
          <a:p>
            <a:pPr lvl="1"/>
            <a:endParaRPr lang="fr-FR" dirty="0"/>
          </a:p>
        </p:txBody>
      </p:sp>
      <p:sp>
        <p:nvSpPr>
          <p:cNvPr id="2" name="Espace réservé du numéro de diapositive 1">
            <a:extLst>
              <a:ext uri="{FF2B5EF4-FFF2-40B4-BE49-F238E27FC236}">
                <a16:creationId xmlns:a16="http://schemas.microsoft.com/office/drawing/2014/main" id="{5CFB44BE-371B-406F-94F7-08E6457381AC}"/>
              </a:ext>
            </a:extLst>
          </p:cNvPr>
          <p:cNvSpPr>
            <a:spLocks noGrp="1"/>
          </p:cNvSpPr>
          <p:nvPr>
            <p:ph type="sldNum" sz="quarter" idx="12"/>
          </p:nvPr>
        </p:nvSpPr>
        <p:spPr/>
        <p:txBody>
          <a:bodyPr/>
          <a:lstStyle/>
          <a:p>
            <a:fld id="{60601536-28E1-45C4-9E93-A6CB5DE8BE70}" type="slidenum">
              <a:rPr lang="fr-FR" smtClean="0"/>
              <a:t>12</a:t>
            </a:fld>
            <a:endParaRPr lang="fr-FR"/>
          </a:p>
        </p:txBody>
      </p:sp>
      <p:pic>
        <p:nvPicPr>
          <p:cNvPr id="4" name="Son enregistré">
            <a:hlinkClick r:id="" action="ppaction://media"/>
            <a:extLst>
              <a:ext uri="{FF2B5EF4-FFF2-40B4-BE49-F238E27FC236}">
                <a16:creationId xmlns:a16="http://schemas.microsoft.com/office/drawing/2014/main" id="{368F4183-208B-4237-B931-01D9D84DCA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427037"/>
            <a:ext cx="609600" cy="609600"/>
          </a:xfrm>
          <a:prstGeom prst="rect">
            <a:avLst/>
          </a:prstGeom>
        </p:spPr>
      </p:pic>
    </p:spTree>
    <p:extLst>
      <p:ext uri="{BB962C8B-B14F-4D97-AF65-F5344CB8AC3E}">
        <p14:creationId xmlns:p14="http://schemas.microsoft.com/office/powerpoint/2010/main" val="41502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392DD4-8CE4-4EB0-8F35-BE4465C3E906}"/>
              </a:ext>
            </a:extLst>
          </p:cNvPr>
          <p:cNvSpPr>
            <a:spLocks noGrp="1"/>
          </p:cNvSpPr>
          <p:nvPr>
            <p:ph idx="1"/>
          </p:nvPr>
        </p:nvSpPr>
        <p:spPr/>
        <p:txBody>
          <a:bodyPr>
            <a:normAutofit/>
          </a:bodyPr>
          <a:lstStyle/>
          <a:p>
            <a:pPr>
              <a:buFontTx/>
              <a:buChar char="-"/>
            </a:pPr>
            <a:r>
              <a:rPr lang="fr-FR" sz="2800" dirty="0"/>
              <a:t>La levée de la mesure ne peut se faire que sur décision médicale</a:t>
            </a:r>
          </a:p>
          <a:p>
            <a:pPr marL="0" indent="0">
              <a:buNone/>
            </a:pPr>
            <a:endParaRPr lang="fr-FR" sz="2800" dirty="0"/>
          </a:p>
          <a:p>
            <a:pPr>
              <a:buFontTx/>
              <a:buChar char="-"/>
            </a:pPr>
            <a:r>
              <a:rPr lang="fr-FR" sz="2800" dirty="0"/>
              <a:t>Proposer au patient de reprendre l’épisode avec les membres de l’équipe (analyse clinique tracée dans le dossier)</a:t>
            </a:r>
          </a:p>
          <a:p>
            <a:pPr marL="0" indent="0">
              <a:buNone/>
            </a:pPr>
            <a:endParaRPr lang="fr-FR" sz="2800" dirty="0"/>
          </a:p>
          <a:p>
            <a:pPr>
              <a:buFontTx/>
              <a:buChar char="-"/>
            </a:pPr>
            <a:r>
              <a:rPr lang="fr-FR" sz="2800" dirty="0"/>
              <a:t>Temps de reprise en équipe pluriprofessionnelle</a:t>
            </a:r>
          </a:p>
          <a:p>
            <a:pPr>
              <a:buFontTx/>
              <a:buChar char="-"/>
            </a:pPr>
            <a:endParaRPr lang="fr-FR" dirty="0"/>
          </a:p>
          <a:p>
            <a:pPr>
              <a:buFontTx/>
              <a:buChar char="-"/>
            </a:pPr>
            <a:endParaRPr lang="fr-FR" dirty="0"/>
          </a:p>
        </p:txBody>
      </p:sp>
      <p:sp>
        <p:nvSpPr>
          <p:cNvPr id="2" name="Espace réservé du numéro de diapositive 1">
            <a:extLst>
              <a:ext uri="{FF2B5EF4-FFF2-40B4-BE49-F238E27FC236}">
                <a16:creationId xmlns:a16="http://schemas.microsoft.com/office/drawing/2014/main" id="{9A8596EA-1695-422D-8652-B915D6C679AD}"/>
              </a:ext>
            </a:extLst>
          </p:cNvPr>
          <p:cNvSpPr>
            <a:spLocks noGrp="1"/>
          </p:cNvSpPr>
          <p:nvPr>
            <p:ph type="sldNum" sz="quarter" idx="12"/>
          </p:nvPr>
        </p:nvSpPr>
        <p:spPr/>
        <p:txBody>
          <a:bodyPr/>
          <a:lstStyle/>
          <a:p>
            <a:fld id="{60601536-28E1-45C4-9E93-A6CB5DE8BE70}" type="slidenum">
              <a:rPr lang="fr-FR" smtClean="0"/>
              <a:t>13</a:t>
            </a:fld>
            <a:endParaRPr lang="fr-FR"/>
          </a:p>
        </p:txBody>
      </p:sp>
    </p:spTree>
    <p:extLst>
      <p:ext uri="{BB962C8B-B14F-4D97-AF65-F5344CB8AC3E}">
        <p14:creationId xmlns:p14="http://schemas.microsoft.com/office/powerpoint/2010/main" val="285457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548680"/>
            <a:ext cx="4473408"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85D1F682-8858-40F1-BA66-483582E91CCE}"/>
              </a:ext>
            </a:extLst>
          </p:cNvPr>
          <p:cNvSpPr>
            <a:spLocks noGrp="1"/>
          </p:cNvSpPr>
          <p:nvPr>
            <p:ph type="sldNum" sz="quarter" idx="12"/>
          </p:nvPr>
        </p:nvSpPr>
        <p:spPr/>
        <p:txBody>
          <a:bodyPr/>
          <a:lstStyle/>
          <a:p>
            <a:fld id="{60601536-28E1-45C4-9E93-A6CB5DE8BE70}" type="slidenum">
              <a:rPr lang="fr-FR" smtClean="0"/>
              <a:t>14</a:t>
            </a:fld>
            <a:endParaRPr lang="fr-FR"/>
          </a:p>
        </p:txBody>
      </p:sp>
      <p:pic>
        <p:nvPicPr>
          <p:cNvPr id="3" name="Son enregistré">
            <a:hlinkClick r:id="" action="ppaction://media"/>
            <a:extLst>
              <a:ext uri="{FF2B5EF4-FFF2-40B4-BE49-F238E27FC236}">
                <a16:creationId xmlns:a16="http://schemas.microsoft.com/office/drawing/2014/main" id="{57E712A5-D62A-4CD3-AC37-B40B200B5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243880"/>
            <a:ext cx="609600" cy="609600"/>
          </a:xfrm>
          <a:prstGeom prst="rect">
            <a:avLst/>
          </a:prstGeom>
        </p:spPr>
      </p:pic>
    </p:spTree>
    <p:extLst>
      <p:ext uri="{BB962C8B-B14F-4D97-AF65-F5344CB8AC3E}">
        <p14:creationId xmlns:p14="http://schemas.microsoft.com/office/powerpoint/2010/main" val="31181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20000"/>
          </a:bodyPr>
          <a:lstStyle/>
          <a:p>
            <a:r>
              <a:rPr lang="fr-FR" u="sng" dirty="0"/>
              <a:t>Indications</a:t>
            </a:r>
            <a:r>
              <a:rPr lang="fr-FR" dirty="0"/>
              <a:t> :</a:t>
            </a:r>
          </a:p>
          <a:p>
            <a:pPr marL="0" indent="0">
              <a:buNone/>
            </a:pPr>
            <a:endParaRPr lang="fr-FR" dirty="0"/>
          </a:p>
          <a:p>
            <a:pPr lvl="1"/>
            <a:r>
              <a:rPr lang="fr-FR" dirty="0"/>
              <a:t>Exclusivement psychiatriques</a:t>
            </a:r>
          </a:p>
          <a:p>
            <a:pPr marL="457200" lvl="1" indent="0">
              <a:buNone/>
            </a:pPr>
            <a:endParaRPr lang="fr-FR" dirty="0"/>
          </a:p>
          <a:p>
            <a:pPr lvl="1"/>
            <a:r>
              <a:rPr lang="fr-FR" dirty="0"/>
              <a:t>Prévention d’une violence imminente ou réponse à une violence immédiate, non maîtrisable, avec un risque grave pour l’intégrité du patient ou celle d’autrui</a:t>
            </a:r>
          </a:p>
          <a:p>
            <a:pPr marL="457200" lvl="1" indent="0">
              <a:buNone/>
            </a:pPr>
            <a:endParaRPr lang="fr-FR" dirty="0"/>
          </a:p>
          <a:p>
            <a:pPr lvl="1"/>
            <a:r>
              <a:rPr lang="fr-FR" dirty="0"/>
              <a:t>Dont la seule mise en isolement serait insuffisante (d’emblée ou secondairement)</a:t>
            </a:r>
          </a:p>
          <a:p>
            <a:pPr lvl="1"/>
            <a:endParaRPr lang="fr-FR" dirty="0"/>
          </a:p>
        </p:txBody>
      </p:sp>
      <p:sp>
        <p:nvSpPr>
          <p:cNvPr id="2" name="Espace réservé du numéro de diapositive 1">
            <a:extLst>
              <a:ext uri="{FF2B5EF4-FFF2-40B4-BE49-F238E27FC236}">
                <a16:creationId xmlns:a16="http://schemas.microsoft.com/office/drawing/2014/main" id="{2377C377-15A4-44D6-B1D7-4DF8C2FD2B85}"/>
              </a:ext>
            </a:extLst>
          </p:cNvPr>
          <p:cNvSpPr>
            <a:spLocks noGrp="1"/>
          </p:cNvSpPr>
          <p:nvPr>
            <p:ph type="sldNum" sz="quarter" idx="12"/>
          </p:nvPr>
        </p:nvSpPr>
        <p:spPr/>
        <p:txBody>
          <a:bodyPr/>
          <a:lstStyle/>
          <a:p>
            <a:fld id="{60601536-28E1-45C4-9E93-A6CB5DE8BE70}" type="slidenum">
              <a:rPr lang="fr-FR" smtClean="0"/>
              <a:t>15</a:t>
            </a:fld>
            <a:endParaRPr lang="fr-FR"/>
          </a:p>
        </p:txBody>
      </p:sp>
    </p:spTree>
    <p:extLst>
      <p:ext uri="{BB962C8B-B14F-4D97-AF65-F5344CB8AC3E}">
        <p14:creationId xmlns:p14="http://schemas.microsoft.com/office/powerpoint/2010/main" val="1528741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r>
              <a:rPr lang="fr-FR" u="sng" dirty="0"/>
              <a:t>Contrindications</a:t>
            </a:r>
            <a:r>
              <a:rPr lang="fr-FR" dirty="0"/>
              <a:t> :</a:t>
            </a:r>
          </a:p>
          <a:p>
            <a:pPr marL="0" indent="0">
              <a:buNone/>
            </a:pPr>
            <a:endParaRPr lang="fr-FR" dirty="0"/>
          </a:p>
          <a:p>
            <a:pPr lvl="1"/>
            <a:r>
              <a:rPr lang="fr-FR" dirty="0"/>
              <a:t>La mise sous contention est contrindiquée dès l’instant où elle n’est pas indiquée</a:t>
            </a:r>
          </a:p>
          <a:p>
            <a:pPr marL="457200" lvl="1" indent="0">
              <a:buNone/>
            </a:pPr>
            <a:endParaRPr lang="fr-FR" dirty="0"/>
          </a:p>
          <a:p>
            <a:pPr lvl="1"/>
            <a:r>
              <a:rPr lang="fr-FR" dirty="0"/>
              <a:t>La contention de doit pas être utilisée pour minimiser le risque de fugue</a:t>
            </a:r>
          </a:p>
          <a:p>
            <a:pPr marL="457200" lvl="1" indent="0">
              <a:buNone/>
            </a:pPr>
            <a:endParaRPr lang="fr-FR" dirty="0"/>
          </a:p>
          <a:p>
            <a:pPr lvl="1"/>
            <a:r>
              <a:rPr lang="fr-FR" dirty="0"/>
              <a:t>Proscrire la contention partielle !</a:t>
            </a:r>
          </a:p>
        </p:txBody>
      </p:sp>
      <p:sp>
        <p:nvSpPr>
          <p:cNvPr id="2" name="Espace réservé du numéro de diapositive 1">
            <a:extLst>
              <a:ext uri="{FF2B5EF4-FFF2-40B4-BE49-F238E27FC236}">
                <a16:creationId xmlns:a16="http://schemas.microsoft.com/office/drawing/2014/main" id="{35E301C2-1573-4F58-8935-B2B9CCD63F2E}"/>
              </a:ext>
            </a:extLst>
          </p:cNvPr>
          <p:cNvSpPr>
            <a:spLocks noGrp="1"/>
          </p:cNvSpPr>
          <p:nvPr>
            <p:ph type="sldNum" sz="quarter" idx="12"/>
          </p:nvPr>
        </p:nvSpPr>
        <p:spPr/>
        <p:txBody>
          <a:bodyPr/>
          <a:lstStyle/>
          <a:p>
            <a:fld id="{60601536-28E1-45C4-9E93-A6CB5DE8BE70}" type="slidenum">
              <a:rPr lang="fr-FR" smtClean="0"/>
              <a:t>16</a:t>
            </a:fld>
            <a:endParaRPr lang="fr-FR"/>
          </a:p>
        </p:txBody>
      </p:sp>
      <p:pic>
        <p:nvPicPr>
          <p:cNvPr id="4" name="Son enregistré">
            <a:hlinkClick r:id="" action="ppaction://media"/>
            <a:extLst>
              <a:ext uri="{FF2B5EF4-FFF2-40B4-BE49-F238E27FC236}">
                <a16:creationId xmlns:a16="http://schemas.microsoft.com/office/drawing/2014/main" id="{08D9948F-65F4-4FCF-B2AB-8CCDAA9D52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427037"/>
            <a:ext cx="609600" cy="609600"/>
          </a:xfrm>
          <a:prstGeom prst="rect">
            <a:avLst/>
          </a:prstGeom>
        </p:spPr>
      </p:pic>
    </p:spTree>
    <p:extLst>
      <p:ext uri="{BB962C8B-B14F-4D97-AF65-F5344CB8AC3E}">
        <p14:creationId xmlns:p14="http://schemas.microsoft.com/office/powerpoint/2010/main" val="20827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4B29D-8A27-4B89-8307-BF0C346F0244}"/>
              </a:ext>
            </a:extLst>
          </p:cNvPr>
          <p:cNvSpPr>
            <a:spLocks noGrp="1"/>
          </p:cNvSpPr>
          <p:nvPr>
            <p:ph type="title"/>
          </p:nvPr>
        </p:nvSpPr>
        <p:spPr/>
        <p:txBody>
          <a:bodyPr/>
          <a:lstStyle/>
          <a:p>
            <a:r>
              <a:rPr lang="fr-FR" u="sng" dirty="0"/>
              <a:t>La prescription</a:t>
            </a:r>
          </a:p>
        </p:txBody>
      </p:sp>
      <p:sp>
        <p:nvSpPr>
          <p:cNvPr id="3" name="Espace réservé du contenu 2">
            <a:extLst>
              <a:ext uri="{FF2B5EF4-FFF2-40B4-BE49-F238E27FC236}">
                <a16:creationId xmlns:a16="http://schemas.microsoft.com/office/drawing/2014/main" id="{ADFA3EE7-AE8C-45F3-ABC3-759DA50B5619}"/>
              </a:ext>
            </a:extLst>
          </p:cNvPr>
          <p:cNvSpPr>
            <a:spLocks noGrp="1"/>
          </p:cNvSpPr>
          <p:nvPr>
            <p:ph idx="1"/>
          </p:nvPr>
        </p:nvSpPr>
        <p:spPr/>
        <p:txBody>
          <a:bodyPr/>
          <a:lstStyle/>
          <a:p>
            <a:r>
              <a:rPr lang="fr-FR" dirty="0"/>
              <a:t>Logiciel CORTEXTE (formation)</a:t>
            </a:r>
          </a:p>
          <a:p>
            <a:pPr marL="0" indent="0">
              <a:buNone/>
            </a:pPr>
            <a:endParaRPr lang="fr-FR" dirty="0"/>
          </a:p>
          <a:p>
            <a:r>
              <a:rPr lang="fr-FR" dirty="0"/>
              <a:t>Un volet « décision »</a:t>
            </a:r>
          </a:p>
          <a:p>
            <a:pPr lvl="1"/>
            <a:r>
              <a:rPr lang="fr-FR" sz="1800" dirty="0"/>
              <a:t>Isolement dans un espace dédié</a:t>
            </a:r>
          </a:p>
          <a:p>
            <a:pPr lvl="1"/>
            <a:r>
              <a:rPr lang="fr-FR" sz="1800" dirty="0"/>
              <a:t>Isolement en dehors espace dédié</a:t>
            </a:r>
          </a:p>
          <a:p>
            <a:pPr lvl="1"/>
            <a:r>
              <a:rPr lang="fr-FR" sz="1800" dirty="0"/>
              <a:t>Contention mécanique dans le cadre d’une mesure d’isolement</a:t>
            </a:r>
          </a:p>
          <a:p>
            <a:pPr lvl="1"/>
            <a:r>
              <a:rPr lang="fr-FR" sz="1800" dirty="0"/>
              <a:t>Contention mécanique en dehors d’un espace d’iso</a:t>
            </a:r>
          </a:p>
          <a:p>
            <a:pPr marL="457200" lvl="1" indent="0">
              <a:buNone/>
            </a:pPr>
            <a:endParaRPr lang="fr-FR" sz="1800" dirty="0"/>
          </a:p>
          <a:p>
            <a:r>
              <a:rPr lang="fr-FR" dirty="0"/>
              <a:t>Un volet « prescription » : le questionnaire</a:t>
            </a:r>
          </a:p>
          <a:p>
            <a:pPr marL="0" indent="0">
              <a:buNone/>
            </a:pPr>
            <a:endParaRPr lang="fr-FR" dirty="0"/>
          </a:p>
        </p:txBody>
      </p:sp>
      <p:sp>
        <p:nvSpPr>
          <p:cNvPr id="4" name="Espace réservé du numéro de diapositive 3">
            <a:extLst>
              <a:ext uri="{FF2B5EF4-FFF2-40B4-BE49-F238E27FC236}">
                <a16:creationId xmlns:a16="http://schemas.microsoft.com/office/drawing/2014/main" id="{E6337E29-2833-4A5E-B685-01681973356A}"/>
              </a:ext>
            </a:extLst>
          </p:cNvPr>
          <p:cNvSpPr>
            <a:spLocks noGrp="1"/>
          </p:cNvSpPr>
          <p:nvPr>
            <p:ph type="sldNum" sz="quarter" idx="12"/>
          </p:nvPr>
        </p:nvSpPr>
        <p:spPr/>
        <p:txBody>
          <a:bodyPr/>
          <a:lstStyle/>
          <a:p>
            <a:fld id="{60601536-28E1-45C4-9E93-A6CB5DE8BE70}" type="slidenum">
              <a:rPr lang="fr-FR" smtClean="0"/>
              <a:t>17</a:t>
            </a:fld>
            <a:endParaRPr lang="fr-FR"/>
          </a:p>
        </p:txBody>
      </p:sp>
      <p:pic>
        <p:nvPicPr>
          <p:cNvPr id="7" name="Son enregistré">
            <a:hlinkClick r:id="" action="ppaction://media"/>
            <a:extLst>
              <a:ext uri="{FF2B5EF4-FFF2-40B4-BE49-F238E27FC236}">
                <a16:creationId xmlns:a16="http://schemas.microsoft.com/office/drawing/2014/main" id="{84E8F430-2767-4CD5-B7B1-4EE7757860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038225"/>
            <a:ext cx="609600" cy="609600"/>
          </a:xfrm>
          <a:prstGeom prst="rect">
            <a:avLst/>
          </a:prstGeom>
        </p:spPr>
      </p:pic>
    </p:spTree>
    <p:extLst>
      <p:ext uri="{BB962C8B-B14F-4D97-AF65-F5344CB8AC3E}">
        <p14:creationId xmlns:p14="http://schemas.microsoft.com/office/powerpoint/2010/main" val="22767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88640"/>
            <a:ext cx="7416824"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FE01E2DB-CB80-4A7F-94E7-48F8383499E1}"/>
              </a:ext>
            </a:extLst>
          </p:cNvPr>
          <p:cNvSpPr>
            <a:spLocks noGrp="1"/>
          </p:cNvSpPr>
          <p:nvPr>
            <p:ph type="sldNum" sz="quarter" idx="12"/>
          </p:nvPr>
        </p:nvSpPr>
        <p:spPr/>
        <p:txBody>
          <a:bodyPr/>
          <a:lstStyle/>
          <a:p>
            <a:fld id="{60601536-28E1-45C4-9E93-A6CB5DE8BE70}" type="slidenum">
              <a:rPr lang="fr-FR" smtClean="0"/>
              <a:t>18</a:t>
            </a:fld>
            <a:endParaRPr lang="fr-FR"/>
          </a:p>
        </p:txBody>
      </p:sp>
      <p:pic>
        <p:nvPicPr>
          <p:cNvPr id="3" name="Son enregistré">
            <a:hlinkClick r:id="" action="ppaction://media"/>
            <a:extLst>
              <a:ext uri="{FF2B5EF4-FFF2-40B4-BE49-F238E27FC236}">
                <a16:creationId xmlns:a16="http://schemas.microsoft.com/office/drawing/2014/main" id="{4B66DEBE-669E-4A92-9DB8-17A7CC6F13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476672"/>
            <a:ext cx="609600" cy="609600"/>
          </a:xfrm>
          <a:prstGeom prst="rect">
            <a:avLst/>
          </a:prstGeom>
        </p:spPr>
      </p:pic>
    </p:spTree>
    <p:extLst>
      <p:ext uri="{BB962C8B-B14F-4D97-AF65-F5344CB8AC3E}">
        <p14:creationId xmlns:p14="http://schemas.microsoft.com/office/powerpoint/2010/main" val="16821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36912"/>
            <a:ext cx="7772400" cy="1362075"/>
          </a:xfrm>
        </p:spPr>
        <p:txBody>
          <a:bodyPr/>
          <a:lstStyle/>
          <a:p>
            <a:r>
              <a:rPr lang="fr-FR" dirty="0"/>
              <a:t>Et en pratique pour l’interne…</a:t>
            </a:r>
          </a:p>
        </p:txBody>
      </p:sp>
      <p:sp>
        <p:nvSpPr>
          <p:cNvPr id="3" name="Espace réservé du numéro de diapositive 2">
            <a:extLst>
              <a:ext uri="{FF2B5EF4-FFF2-40B4-BE49-F238E27FC236}">
                <a16:creationId xmlns:a16="http://schemas.microsoft.com/office/drawing/2014/main" id="{0872FAE9-7889-456C-B493-173797A0DB3B}"/>
              </a:ext>
            </a:extLst>
          </p:cNvPr>
          <p:cNvSpPr>
            <a:spLocks noGrp="1"/>
          </p:cNvSpPr>
          <p:nvPr>
            <p:ph type="sldNum" sz="quarter" idx="12"/>
          </p:nvPr>
        </p:nvSpPr>
        <p:spPr/>
        <p:txBody>
          <a:bodyPr/>
          <a:lstStyle/>
          <a:p>
            <a:fld id="{60601536-28E1-45C4-9E93-A6CB5DE8BE70}" type="slidenum">
              <a:rPr lang="fr-FR" smtClean="0"/>
              <a:t>19</a:t>
            </a:fld>
            <a:endParaRPr lang="fr-FR"/>
          </a:p>
        </p:txBody>
      </p:sp>
    </p:spTree>
    <p:extLst>
      <p:ext uri="{BB962C8B-B14F-4D97-AF65-F5344CB8AC3E}">
        <p14:creationId xmlns:p14="http://schemas.microsoft.com/office/powerpoint/2010/main" val="224871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276872"/>
            <a:ext cx="7772400" cy="1362075"/>
          </a:xfrm>
        </p:spPr>
        <p:txBody>
          <a:bodyPr/>
          <a:lstStyle/>
          <a:p>
            <a:r>
              <a:rPr lang="fr-FR" dirty="0"/>
              <a:t>Principes généraux</a:t>
            </a:r>
            <a:br>
              <a:rPr lang="fr-FR" dirty="0"/>
            </a:br>
            <a:r>
              <a:rPr lang="fr-FR" dirty="0"/>
              <a:t>MISE EN ISOLEMENT</a:t>
            </a:r>
          </a:p>
        </p:txBody>
      </p:sp>
      <p:sp>
        <p:nvSpPr>
          <p:cNvPr id="3" name="Espace réservé du numéro de diapositive 2">
            <a:extLst>
              <a:ext uri="{FF2B5EF4-FFF2-40B4-BE49-F238E27FC236}">
                <a16:creationId xmlns:a16="http://schemas.microsoft.com/office/drawing/2014/main" id="{DD69D67C-989C-4587-8485-48B520BD1D56}"/>
              </a:ext>
            </a:extLst>
          </p:cNvPr>
          <p:cNvSpPr>
            <a:spLocks noGrp="1"/>
          </p:cNvSpPr>
          <p:nvPr>
            <p:ph type="sldNum" sz="quarter" idx="12"/>
          </p:nvPr>
        </p:nvSpPr>
        <p:spPr/>
        <p:txBody>
          <a:bodyPr/>
          <a:lstStyle/>
          <a:p>
            <a:fld id="{60601536-28E1-45C4-9E93-A6CB5DE8BE70}" type="slidenum">
              <a:rPr lang="fr-FR" smtClean="0"/>
              <a:t>2</a:t>
            </a:fld>
            <a:endParaRPr lang="fr-FR"/>
          </a:p>
        </p:txBody>
      </p:sp>
    </p:spTree>
    <p:extLst>
      <p:ext uri="{BB962C8B-B14F-4D97-AF65-F5344CB8AC3E}">
        <p14:creationId xmlns:p14="http://schemas.microsoft.com/office/powerpoint/2010/main" val="3505524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r>
              <a:rPr lang="fr-FR" u="sng" dirty="0"/>
              <a:t>Position délicate…</a:t>
            </a:r>
          </a:p>
          <a:p>
            <a:pPr lvl="1"/>
            <a:r>
              <a:rPr lang="fr-FR" dirty="0"/>
              <a:t>Parfois vécue comme une mise à l’épreuve</a:t>
            </a:r>
          </a:p>
          <a:p>
            <a:pPr lvl="1"/>
            <a:r>
              <a:rPr lang="fr-FR" dirty="0"/>
              <a:t>Psychiquement éprouvante chez le novice</a:t>
            </a:r>
          </a:p>
          <a:p>
            <a:pPr lvl="1"/>
            <a:r>
              <a:rPr lang="fr-FR" dirty="0"/>
              <a:t>Intervention dans un service qui n’est parfois pas le vôtre </a:t>
            </a:r>
          </a:p>
          <a:p>
            <a:pPr lvl="1"/>
            <a:r>
              <a:rPr lang="fr-FR" dirty="0"/>
              <a:t>Le plus souvent, « </a:t>
            </a:r>
            <a:r>
              <a:rPr lang="fr-FR" u="sng" dirty="0"/>
              <a:t>validation » a posteriori </a:t>
            </a:r>
            <a:r>
              <a:rPr lang="fr-FR" dirty="0"/>
              <a:t>d’une décision déjà prise par l’équipe soignante (voire déjà mise en œuvre)</a:t>
            </a:r>
          </a:p>
          <a:p>
            <a:pPr marL="457200" lvl="1" indent="0">
              <a:buNone/>
            </a:pPr>
            <a:endParaRPr lang="fr-FR" dirty="0"/>
          </a:p>
          <a:p>
            <a:r>
              <a:rPr lang="fr-FR" u="sng" dirty="0"/>
              <a:t>Mais formatrice !</a:t>
            </a:r>
          </a:p>
          <a:p>
            <a:pPr marL="457200" lvl="1" indent="0">
              <a:buNone/>
            </a:pPr>
            <a:r>
              <a:rPr lang="fr-FR" dirty="0"/>
              <a:t>Apprendre à placer le curseur entre :</a:t>
            </a:r>
          </a:p>
          <a:p>
            <a:pPr lvl="2"/>
            <a:r>
              <a:rPr lang="fr-FR" dirty="0"/>
              <a:t>Positionnement clinique + responsabilité professionnelle propres</a:t>
            </a:r>
          </a:p>
          <a:p>
            <a:pPr lvl="2"/>
            <a:r>
              <a:rPr lang="fr-FR" dirty="0"/>
              <a:t>Positionnement de l’institution (hétérogène, pressante, exigeante, anxieuse)</a:t>
            </a:r>
          </a:p>
          <a:p>
            <a:pPr lvl="1"/>
            <a:endParaRPr lang="fr-FR" dirty="0"/>
          </a:p>
        </p:txBody>
      </p:sp>
      <p:sp>
        <p:nvSpPr>
          <p:cNvPr id="2" name="ZoneTexte 1"/>
          <p:cNvSpPr txBox="1"/>
          <p:nvPr/>
        </p:nvSpPr>
        <p:spPr>
          <a:xfrm>
            <a:off x="2483768" y="548680"/>
            <a:ext cx="3816424" cy="523220"/>
          </a:xfrm>
          <a:prstGeom prst="rect">
            <a:avLst/>
          </a:prstGeom>
          <a:noFill/>
        </p:spPr>
        <p:txBody>
          <a:bodyPr wrap="square" rtlCol="0">
            <a:spAutoFit/>
          </a:bodyPr>
          <a:lstStyle/>
          <a:p>
            <a:pPr algn="ctr"/>
            <a:r>
              <a:rPr lang="fr-FR" sz="2800" dirty="0"/>
              <a:t>LE PROBLÈME</a:t>
            </a:r>
          </a:p>
        </p:txBody>
      </p:sp>
      <p:sp>
        <p:nvSpPr>
          <p:cNvPr id="4" name="Espace réservé du numéro de diapositive 3">
            <a:extLst>
              <a:ext uri="{FF2B5EF4-FFF2-40B4-BE49-F238E27FC236}">
                <a16:creationId xmlns:a16="http://schemas.microsoft.com/office/drawing/2014/main" id="{B432CD74-9764-401C-A313-1572FD7931D7}"/>
              </a:ext>
            </a:extLst>
          </p:cNvPr>
          <p:cNvSpPr>
            <a:spLocks noGrp="1"/>
          </p:cNvSpPr>
          <p:nvPr>
            <p:ph type="sldNum" sz="quarter" idx="12"/>
          </p:nvPr>
        </p:nvSpPr>
        <p:spPr/>
        <p:txBody>
          <a:bodyPr/>
          <a:lstStyle/>
          <a:p>
            <a:fld id="{60601536-28E1-45C4-9E93-A6CB5DE8BE70}" type="slidenum">
              <a:rPr lang="fr-FR" smtClean="0"/>
              <a:t>20</a:t>
            </a:fld>
            <a:endParaRPr lang="fr-FR"/>
          </a:p>
        </p:txBody>
      </p:sp>
      <p:pic>
        <p:nvPicPr>
          <p:cNvPr id="5" name="Son enregistré">
            <a:hlinkClick r:id="" action="ppaction://media"/>
            <a:extLst>
              <a:ext uri="{FF2B5EF4-FFF2-40B4-BE49-F238E27FC236}">
                <a16:creationId xmlns:a16="http://schemas.microsoft.com/office/drawing/2014/main" id="{4D53A5C1-B281-4D30-A345-13A73EC447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548680"/>
            <a:ext cx="609600" cy="609600"/>
          </a:xfrm>
          <a:prstGeom prst="rect">
            <a:avLst/>
          </a:prstGeom>
        </p:spPr>
      </p:pic>
    </p:spTree>
    <p:extLst>
      <p:ext uri="{BB962C8B-B14F-4D97-AF65-F5344CB8AC3E}">
        <p14:creationId xmlns:p14="http://schemas.microsoft.com/office/powerpoint/2010/main" val="13148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8229600" cy="5328592"/>
          </a:xfrm>
        </p:spPr>
        <p:txBody>
          <a:bodyPr>
            <a:normAutofit fontScale="62500" lnSpcReduction="20000"/>
          </a:bodyPr>
          <a:lstStyle/>
          <a:p>
            <a:r>
              <a:rPr lang="fr-FR" dirty="0"/>
              <a:t>Prendre un temps préalable (court !) à l’intervention/prescription pour :</a:t>
            </a:r>
          </a:p>
          <a:p>
            <a:pPr lvl="1"/>
            <a:r>
              <a:rPr lang="fr-FR" dirty="0"/>
              <a:t>récolter les éléments anamnestiques </a:t>
            </a:r>
          </a:p>
          <a:p>
            <a:pPr lvl="1"/>
            <a:r>
              <a:rPr lang="fr-FR" dirty="0"/>
              <a:t>Prendre le pouls du ressenti institutionnel (prendre aussi en considération sa souffrance)</a:t>
            </a:r>
          </a:p>
          <a:p>
            <a:pPr lvl="1"/>
            <a:r>
              <a:rPr lang="fr-FR" dirty="0"/>
              <a:t>Ébaucher un premier avis médical</a:t>
            </a:r>
          </a:p>
          <a:p>
            <a:pPr lvl="1"/>
            <a:r>
              <a:rPr lang="fr-FR" dirty="0"/>
              <a:t>Interroger l’équipe quant à l’organisation de l’intervention</a:t>
            </a:r>
          </a:p>
          <a:p>
            <a:pPr marL="457200" lvl="1" indent="0">
              <a:buNone/>
            </a:pPr>
            <a:endParaRPr lang="fr-FR" dirty="0"/>
          </a:p>
          <a:p>
            <a:r>
              <a:rPr lang="fr-FR" dirty="0"/>
              <a:t>Pas d’héroïsme inutile (même sous pression !)</a:t>
            </a:r>
          </a:p>
          <a:p>
            <a:pPr marL="0" indent="0">
              <a:buNone/>
            </a:pPr>
            <a:endParaRPr lang="fr-FR" dirty="0"/>
          </a:p>
          <a:p>
            <a:r>
              <a:rPr lang="fr-FR" dirty="0"/>
              <a:t>Savoir différer une intervention (exiger du renfort soignant si besoin)</a:t>
            </a:r>
          </a:p>
          <a:p>
            <a:pPr marL="0" indent="0">
              <a:buNone/>
            </a:pPr>
            <a:endParaRPr lang="fr-FR" dirty="0"/>
          </a:p>
          <a:p>
            <a:r>
              <a:rPr lang="fr-FR" dirty="0"/>
              <a:t>Savoir dire : « je ne le sens pas dans ces conditions, j’ai la trouille (et je l’assume ! ) »</a:t>
            </a:r>
          </a:p>
          <a:p>
            <a:pPr marL="0" indent="0">
              <a:buNone/>
            </a:pPr>
            <a:endParaRPr lang="fr-FR" dirty="0"/>
          </a:p>
          <a:p>
            <a:r>
              <a:rPr lang="fr-FR" dirty="0"/>
              <a:t>Apporter sa contribution (d’une manière ou d’une autre !) à la mise en œuvre de la mesure</a:t>
            </a:r>
          </a:p>
          <a:p>
            <a:pPr marL="0" indent="0">
              <a:buNone/>
            </a:pPr>
            <a:endParaRPr lang="fr-FR" dirty="0"/>
          </a:p>
          <a:p>
            <a:r>
              <a:rPr lang="fr-FR" dirty="0"/>
              <a:t>Votre contribution doit pouvoir se faire dans le calme et la sécurité !</a:t>
            </a:r>
          </a:p>
          <a:p>
            <a:endParaRPr lang="fr-FR" dirty="0"/>
          </a:p>
        </p:txBody>
      </p:sp>
      <p:sp>
        <p:nvSpPr>
          <p:cNvPr id="2" name="ZoneTexte 1"/>
          <p:cNvSpPr txBox="1"/>
          <p:nvPr/>
        </p:nvSpPr>
        <p:spPr>
          <a:xfrm>
            <a:off x="3203848" y="404664"/>
            <a:ext cx="2015295" cy="461665"/>
          </a:xfrm>
          <a:prstGeom prst="rect">
            <a:avLst/>
          </a:prstGeom>
          <a:noFill/>
        </p:spPr>
        <p:txBody>
          <a:bodyPr wrap="none" rtlCol="0">
            <a:spAutoFit/>
          </a:bodyPr>
          <a:lstStyle/>
          <a:p>
            <a:r>
              <a:rPr lang="fr-FR" sz="2400" u="sng" dirty="0"/>
              <a:t>EN PRATIQUE :</a:t>
            </a:r>
          </a:p>
        </p:txBody>
      </p:sp>
      <p:sp>
        <p:nvSpPr>
          <p:cNvPr id="4" name="Espace réservé du numéro de diapositive 3">
            <a:extLst>
              <a:ext uri="{FF2B5EF4-FFF2-40B4-BE49-F238E27FC236}">
                <a16:creationId xmlns:a16="http://schemas.microsoft.com/office/drawing/2014/main" id="{AC39661C-BEAA-4733-B7BC-EDCF2196057E}"/>
              </a:ext>
            </a:extLst>
          </p:cNvPr>
          <p:cNvSpPr>
            <a:spLocks noGrp="1"/>
          </p:cNvSpPr>
          <p:nvPr>
            <p:ph type="sldNum" sz="quarter" idx="12"/>
          </p:nvPr>
        </p:nvSpPr>
        <p:spPr/>
        <p:txBody>
          <a:bodyPr/>
          <a:lstStyle/>
          <a:p>
            <a:fld id="{60601536-28E1-45C4-9E93-A6CB5DE8BE70}" type="slidenum">
              <a:rPr lang="fr-FR" smtClean="0"/>
              <a:t>21</a:t>
            </a:fld>
            <a:endParaRPr lang="fr-FR"/>
          </a:p>
        </p:txBody>
      </p:sp>
      <p:pic>
        <p:nvPicPr>
          <p:cNvPr id="5" name="Son enregistré">
            <a:hlinkClick r:id="" action="ppaction://media"/>
            <a:extLst>
              <a:ext uri="{FF2B5EF4-FFF2-40B4-BE49-F238E27FC236}">
                <a16:creationId xmlns:a16="http://schemas.microsoft.com/office/drawing/2014/main" id="{F24447D0-587A-427E-BCEC-111288E000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332656"/>
            <a:ext cx="609600" cy="609600"/>
          </a:xfrm>
          <a:prstGeom prst="rect">
            <a:avLst/>
          </a:prstGeom>
        </p:spPr>
      </p:pic>
    </p:spTree>
    <p:extLst>
      <p:ext uri="{BB962C8B-B14F-4D97-AF65-F5344CB8AC3E}">
        <p14:creationId xmlns:p14="http://schemas.microsoft.com/office/powerpoint/2010/main" val="361568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556792"/>
            <a:ext cx="7772400" cy="4176464"/>
          </a:xfrm>
        </p:spPr>
        <p:txBody>
          <a:bodyPr>
            <a:normAutofit/>
          </a:bodyPr>
          <a:lstStyle/>
          <a:p>
            <a:r>
              <a:rPr lang="fr-FR" dirty="0"/>
              <a:t>BON COURAGE !</a:t>
            </a:r>
            <a:br>
              <a:rPr lang="fr-FR" dirty="0"/>
            </a:br>
            <a:br>
              <a:rPr lang="fr-FR" dirty="0"/>
            </a:br>
            <a:r>
              <a:rPr lang="fr-FR" dirty="0"/>
              <a:t>					</a:t>
            </a:r>
            <a:br>
              <a:rPr lang="fr-FR" dirty="0"/>
            </a:br>
            <a:br>
              <a:rPr lang="fr-FR" dirty="0"/>
            </a:br>
            <a:br>
              <a:rPr lang="fr-FR" dirty="0"/>
            </a:br>
            <a:r>
              <a:rPr lang="fr-FR" dirty="0"/>
              <a:t>						</a:t>
            </a:r>
            <a:r>
              <a:rPr lang="fr-FR" sz="1600" cap="none" dirty="0">
                <a:hlinkClick r:id="rId2"/>
              </a:rPr>
              <a:t>f.slama@epsve.fr</a:t>
            </a:r>
            <a:r>
              <a:rPr lang="fr-FR" sz="1600" cap="none" dirty="0"/>
              <a:t>   !!</a:t>
            </a:r>
            <a:endParaRPr lang="fr-FR" sz="1200" dirty="0"/>
          </a:p>
        </p:txBody>
      </p:sp>
      <p:sp>
        <p:nvSpPr>
          <p:cNvPr id="3" name="Espace réservé du numéro de diapositive 2">
            <a:extLst>
              <a:ext uri="{FF2B5EF4-FFF2-40B4-BE49-F238E27FC236}">
                <a16:creationId xmlns:a16="http://schemas.microsoft.com/office/drawing/2014/main" id="{F3F70DA0-9274-40B8-9A96-BEF8CBCB676B}"/>
              </a:ext>
            </a:extLst>
          </p:cNvPr>
          <p:cNvSpPr>
            <a:spLocks noGrp="1"/>
          </p:cNvSpPr>
          <p:nvPr>
            <p:ph type="sldNum" sz="quarter" idx="12"/>
          </p:nvPr>
        </p:nvSpPr>
        <p:spPr/>
        <p:txBody>
          <a:bodyPr/>
          <a:lstStyle/>
          <a:p>
            <a:fld id="{60601536-28E1-45C4-9E93-A6CB5DE8BE70}" type="slidenum">
              <a:rPr lang="fr-FR" smtClean="0"/>
              <a:t>22</a:t>
            </a:fld>
            <a:endParaRPr lang="fr-FR"/>
          </a:p>
        </p:txBody>
      </p:sp>
    </p:spTree>
    <p:extLst>
      <p:ext uri="{BB962C8B-B14F-4D97-AF65-F5344CB8AC3E}">
        <p14:creationId xmlns:p14="http://schemas.microsoft.com/office/powerpoint/2010/main" val="2445439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55000" lnSpcReduction="20000"/>
          </a:bodyPr>
          <a:lstStyle/>
          <a:p>
            <a:r>
              <a:rPr lang="fr-FR" dirty="0"/>
              <a:t>Placement d’un patient dans un espace dont il ne peut sortir librement et qui est séparé des autres patients (avec ou sans son consentement)</a:t>
            </a:r>
          </a:p>
          <a:p>
            <a:pPr marL="0" indent="0">
              <a:buNone/>
            </a:pPr>
            <a:endParaRPr lang="fr-FR" dirty="0"/>
          </a:p>
          <a:p>
            <a:r>
              <a:rPr lang="fr-FR" u="sng" dirty="0"/>
              <a:t>Cadre réglementaire strict</a:t>
            </a:r>
            <a:r>
              <a:rPr lang="fr-FR" dirty="0"/>
              <a:t> : textes de loi, référentiel HAS, prescription réglementée (article L.3222-5-1 du CSP, 26 janvier 2016, HAS mars 2017), locaux aux normes, surveillance, traçabilité…</a:t>
            </a:r>
          </a:p>
          <a:p>
            <a:pPr marL="0" indent="0">
              <a:buNone/>
            </a:pPr>
            <a:endParaRPr lang="fr-FR" dirty="0"/>
          </a:p>
          <a:p>
            <a:r>
              <a:rPr lang="fr-FR" dirty="0"/>
              <a:t>Doit rester une </a:t>
            </a:r>
            <a:r>
              <a:rPr lang="fr-FR" u="sng" dirty="0"/>
              <a:t>mesure d’exception.</a:t>
            </a:r>
            <a:r>
              <a:rPr lang="fr-FR" dirty="0"/>
              <a:t> Il s’agit à la fois d’un </a:t>
            </a:r>
            <a:r>
              <a:rPr lang="fr-FR" u="sng" dirty="0"/>
              <a:t>soin </a:t>
            </a:r>
            <a:r>
              <a:rPr lang="fr-FR" dirty="0"/>
              <a:t>« adapté, nécessaire et proportionné » et d’une </a:t>
            </a:r>
            <a:r>
              <a:rPr lang="fr-FR" u="sng" dirty="0"/>
              <a:t>décision</a:t>
            </a:r>
            <a:r>
              <a:rPr lang="fr-FR" dirty="0"/>
              <a:t> (conservatoire)</a:t>
            </a:r>
          </a:p>
          <a:p>
            <a:pPr marL="0" indent="0">
              <a:buNone/>
            </a:pPr>
            <a:endParaRPr lang="fr-FR" dirty="0"/>
          </a:p>
          <a:p>
            <a:r>
              <a:rPr lang="fr-FR" u="sng" dirty="0"/>
              <a:t>Dernier recours </a:t>
            </a:r>
            <a:r>
              <a:rPr lang="fr-FR" dirty="0"/>
              <a:t>et uniquement lorsque des mesures alternatives différenciées, moins restrictives, ont été inefficaces ou inappropriées</a:t>
            </a:r>
          </a:p>
          <a:p>
            <a:pPr marL="0" indent="0">
              <a:buNone/>
            </a:pPr>
            <a:endParaRPr lang="fr-FR" dirty="0"/>
          </a:p>
          <a:p>
            <a:r>
              <a:rPr lang="fr-FR" dirty="0"/>
              <a:t>Ne peut être programmé ou « si besoin »</a:t>
            </a:r>
          </a:p>
          <a:p>
            <a:pPr marL="0" indent="0">
              <a:buNone/>
            </a:pPr>
            <a:endParaRPr lang="fr-FR" dirty="0"/>
          </a:p>
          <a:p>
            <a:r>
              <a:rPr lang="fr-FR" dirty="0"/>
              <a:t>« Les isolements de plus de 48 heures doivent être exceptionnels »</a:t>
            </a:r>
          </a:p>
          <a:p>
            <a:pPr marL="0" indent="0">
              <a:buNone/>
            </a:pPr>
            <a:endParaRPr lang="fr-FR" dirty="0"/>
          </a:p>
          <a:p>
            <a:pPr lvl="1"/>
            <a:endParaRPr lang="fr-FR" dirty="0"/>
          </a:p>
        </p:txBody>
      </p:sp>
      <p:sp>
        <p:nvSpPr>
          <p:cNvPr id="2" name="Espace réservé du numéro de diapositive 1">
            <a:extLst>
              <a:ext uri="{FF2B5EF4-FFF2-40B4-BE49-F238E27FC236}">
                <a16:creationId xmlns:a16="http://schemas.microsoft.com/office/drawing/2014/main" id="{A443167F-9D70-4A9B-B0AC-F2357DB909B0}"/>
              </a:ext>
            </a:extLst>
          </p:cNvPr>
          <p:cNvSpPr>
            <a:spLocks noGrp="1"/>
          </p:cNvSpPr>
          <p:nvPr>
            <p:ph type="sldNum" sz="quarter" idx="12"/>
          </p:nvPr>
        </p:nvSpPr>
        <p:spPr/>
        <p:txBody>
          <a:bodyPr/>
          <a:lstStyle/>
          <a:p>
            <a:fld id="{60601536-28E1-45C4-9E93-A6CB5DE8BE70}" type="slidenum">
              <a:rPr lang="fr-FR" smtClean="0"/>
              <a:t>3</a:t>
            </a:fld>
            <a:endParaRPr lang="fr-FR"/>
          </a:p>
        </p:txBody>
      </p:sp>
      <p:pic>
        <p:nvPicPr>
          <p:cNvPr id="4" name="Son enregistré">
            <a:hlinkClick r:id="" action="ppaction://media"/>
            <a:extLst>
              <a:ext uri="{FF2B5EF4-FFF2-40B4-BE49-F238E27FC236}">
                <a16:creationId xmlns:a16="http://schemas.microsoft.com/office/drawing/2014/main" id="{45CC53D3-E761-49AD-90E2-02A42B432A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77556"/>
            <a:ext cx="609600" cy="609600"/>
          </a:xfrm>
          <a:prstGeom prst="rect">
            <a:avLst/>
          </a:prstGeom>
        </p:spPr>
      </p:pic>
    </p:spTree>
    <p:extLst>
      <p:ext uri="{BB962C8B-B14F-4D97-AF65-F5344CB8AC3E}">
        <p14:creationId xmlns:p14="http://schemas.microsoft.com/office/powerpoint/2010/main" val="8959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55000" lnSpcReduction="20000"/>
          </a:bodyPr>
          <a:lstStyle/>
          <a:p>
            <a:r>
              <a:rPr lang="fr-FR" u="sng" dirty="0"/>
              <a:t>Prescription médicale spécifique</a:t>
            </a:r>
            <a:r>
              <a:rPr lang="fr-FR" dirty="0"/>
              <a:t> double (MCI + protocole de surveillance), d’une durée de 24h maximum après une première période de 12 heures</a:t>
            </a:r>
          </a:p>
          <a:p>
            <a:pPr marL="0" indent="0">
              <a:buNone/>
            </a:pPr>
            <a:endParaRPr lang="fr-FR" dirty="0"/>
          </a:p>
          <a:p>
            <a:r>
              <a:rPr lang="fr-FR" dirty="0"/>
              <a:t>L’infirmière peut décider de sa mise en œuvre dans l’urgence. Cette mesure doit être confirmée par un psychiatre dans l’heure après examen médical++</a:t>
            </a:r>
          </a:p>
          <a:p>
            <a:pPr marL="0" indent="0">
              <a:buNone/>
            </a:pPr>
            <a:endParaRPr lang="fr-FR" dirty="0"/>
          </a:p>
          <a:p>
            <a:r>
              <a:rPr lang="fr-FR" dirty="0"/>
              <a:t>« En cas de décision prise par un interne ou un médecin non psychiatre, et durant les périodes de garde, cette décision doit être confirmée par un psychiatre dans l’heure qui suit. Cette confirmation peut se faire par téléphone en fonction des informations échangées. Cette confirmation doit être tracée dans le dossier du patient »</a:t>
            </a:r>
          </a:p>
          <a:p>
            <a:pPr marL="0" indent="0">
              <a:buNone/>
            </a:pPr>
            <a:endParaRPr lang="fr-FR" dirty="0"/>
          </a:p>
          <a:p>
            <a:r>
              <a:rPr lang="fr-FR" dirty="0"/>
              <a:t>Réévaluation médicale au minimum 2 fois /24h</a:t>
            </a:r>
          </a:p>
          <a:p>
            <a:pPr marL="0" indent="0">
              <a:buNone/>
            </a:pPr>
            <a:endParaRPr lang="fr-FR" dirty="0"/>
          </a:p>
          <a:p>
            <a:r>
              <a:rPr lang="fr-FR" dirty="0"/>
              <a:t>Pour les seuls patients sous le régime d’une </a:t>
            </a:r>
            <a:r>
              <a:rPr lang="fr-FR" u="sng" dirty="0"/>
              <a:t>hospitalisation sous contrainte </a:t>
            </a:r>
            <a:r>
              <a:rPr lang="fr-FR" dirty="0"/>
              <a:t>(SDT, SDRE) ou en passe de l’être (délai de 12h)</a:t>
            </a:r>
          </a:p>
          <a:p>
            <a:endParaRPr lang="fr-FR" dirty="0"/>
          </a:p>
        </p:txBody>
      </p:sp>
      <p:sp>
        <p:nvSpPr>
          <p:cNvPr id="2" name="Espace réservé du numéro de diapositive 1">
            <a:extLst>
              <a:ext uri="{FF2B5EF4-FFF2-40B4-BE49-F238E27FC236}">
                <a16:creationId xmlns:a16="http://schemas.microsoft.com/office/drawing/2014/main" id="{36D3BF94-869F-4122-947E-B700FAA2A0F5}"/>
              </a:ext>
            </a:extLst>
          </p:cNvPr>
          <p:cNvSpPr>
            <a:spLocks noGrp="1"/>
          </p:cNvSpPr>
          <p:nvPr>
            <p:ph type="sldNum" sz="quarter" idx="12"/>
          </p:nvPr>
        </p:nvSpPr>
        <p:spPr/>
        <p:txBody>
          <a:bodyPr/>
          <a:lstStyle/>
          <a:p>
            <a:fld id="{60601536-28E1-45C4-9E93-A6CB5DE8BE70}" type="slidenum">
              <a:rPr lang="fr-FR" smtClean="0"/>
              <a:t>4</a:t>
            </a:fld>
            <a:endParaRPr lang="fr-FR"/>
          </a:p>
        </p:txBody>
      </p:sp>
      <p:pic>
        <p:nvPicPr>
          <p:cNvPr id="6" name="Son enregistré">
            <a:hlinkClick r:id="" action="ppaction://media"/>
            <a:extLst>
              <a:ext uri="{FF2B5EF4-FFF2-40B4-BE49-F238E27FC236}">
                <a16:creationId xmlns:a16="http://schemas.microsoft.com/office/drawing/2014/main" id="{18C23BBF-0077-4412-BCCB-299F74F66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427037"/>
            <a:ext cx="609600" cy="609600"/>
          </a:xfrm>
          <a:prstGeom prst="rect">
            <a:avLst/>
          </a:prstGeom>
        </p:spPr>
      </p:pic>
    </p:spTree>
    <p:extLst>
      <p:ext uri="{BB962C8B-B14F-4D97-AF65-F5344CB8AC3E}">
        <p14:creationId xmlns:p14="http://schemas.microsoft.com/office/powerpoint/2010/main" val="12810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62500" lnSpcReduction="20000"/>
          </a:bodyPr>
          <a:lstStyle/>
          <a:p>
            <a:r>
              <a:rPr lang="fr-FR" dirty="0"/>
              <a:t>Repérer les </a:t>
            </a:r>
            <a:r>
              <a:rPr lang="fr-FR" u="sng" dirty="0"/>
              <a:t>facteurs de risque</a:t>
            </a:r>
            <a:r>
              <a:rPr lang="fr-FR" dirty="0"/>
              <a:t> afin d’adapter le protocole de surveillance :</a:t>
            </a:r>
          </a:p>
          <a:p>
            <a:pPr lvl="1"/>
            <a:r>
              <a:rPr lang="fr-FR" dirty="0"/>
              <a:t>Risque suicidaire</a:t>
            </a:r>
          </a:p>
          <a:p>
            <a:pPr lvl="1"/>
            <a:r>
              <a:rPr lang="fr-FR" dirty="0"/>
              <a:t>Risque automutilatoire</a:t>
            </a:r>
          </a:p>
          <a:p>
            <a:pPr lvl="1"/>
            <a:r>
              <a:rPr lang="fr-FR" dirty="0"/>
              <a:t>Confusion</a:t>
            </a:r>
          </a:p>
          <a:p>
            <a:pPr lvl="1"/>
            <a:r>
              <a:rPr lang="fr-FR" dirty="0"/>
              <a:t>Risque métabolique, toxique, médicamenteux</a:t>
            </a:r>
          </a:p>
          <a:p>
            <a:pPr lvl="1"/>
            <a:r>
              <a:rPr lang="fr-FR" dirty="0"/>
              <a:t>…/…</a:t>
            </a:r>
          </a:p>
          <a:p>
            <a:pPr marL="457200" lvl="1" indent="0">
              <a:buNone/>
            </a:pPr>
            <a:endParaRPr lang="fr-FR" dirty="0"/>
          </a:p>
          <a:p>
            <a:r>
              <a:rPr lang="fr-FR" u="sng" dirty="0"/>
              <a:t>Impact psychologique </a:t>
            </a:r>
            <a:r>
              <a:rPr lang="fr-FR" dirty="0"/>
              <a:t>nécessitant la délivrance d’explications claires et rassurantes</a:t>
            </a:r>
          </a:p>
          <a:p>
            <a:pPr marL="0" indent="0">
              <a:buNone/>
            </a:pPr>
            <a:endParaRPr lang="fr-FR" dirty="0"/>
          </a:p>
          <a:p>
            <a:r>
              <a:rPr lang="fr-FR" dirty="0"/>
              <a:t>Notification des droits (traçabilité)</a:t>
            </a:r>
          </a:p>
          <a:p>
            <a:pPr marL="0" indent="0">
              <a:buNone/>
            </a:pPr>
            <a:endParaRPr lang="fr-FR" dirty="0"/>
          </a:p>
          <a:p>
            <a:r>
              <a:rPr lang="fr-FR" dirty="0"/>
              <a:t>Le plus souvent, nécessité d’un </a:t>
            </a:r>
            <a:r>
              <a:rPr lang="fr-FR" u="sng" dirty="0"/>
              <a:t>ajustement thérapeutique</a:t>
            </a:r>
            <a:r>
              <a:rPr lang="fr-FR" dirty="0"/>
              <a:t> +/- substituts nicotiniques</a:t>
            </a:r>
          </a:p>
          <a:p>
            <a:pPr lvl="1"/>
            <a:endParaRPr lang="fr-FR" dirty="0"/>
          </a:p>
        </p:txBody>
      </p:sp>
      <p:sp>
        <p:nvSpPr>
          <p:cNvPr id="2" name="Espace réservé du numéro de diapositive 1">
            <a:extLst>
              <a:ext uri="{FF2B5EF4-FFF2-40B4-BE49-F238E27FC236}">
                <a16:creationId xmlns:a16="http://schemas.microsoft.com/office/drawing/2014/main" id="{34C1F39A-BA13-4E7B-89EB-1582E63BCAB1}"/>
              </a:ext>
            </a:extLst>
          </p:cNvPr>
          <p:cNvSpPr>
            <a:spLocks noGrp="1"/>
          </p:cNvSpPr>
          <p:nvPr>
            <p:ph type="sldNum" sz="quarter" idx="12"/>
          </p:nvPr>
        </p:nvSpPr>
        <p:spPr/>
        <p:txBody>
          <a:bodyPr/>
          <a:lstStyle/>
          <a:p>
            <a:fld id="{60601536-28E1-45C4-9E93-A6CB5DE8BE70}" type="slidenum">
              <a:rPr lang="fr-FR" smtClean="0"/>
              <a:t>5</a:t>
            </a:fld>
            <a:endParaRPr lang="fr-FR"/>
          </a:p>
        </p:txBody>
      </p:sp>
      <p:pic>
        <p:nvPicPr>
          <p:cNvPr id="4" name="Son enregistré">
            <a:hlinkClick r:id="" action="ppaction://media"/>
            <a:extLst>
              <a:ext uri="{FF2B5EF4-FFF2-40B4-BE49-F238E27FC236}">
                <a16:creationId xmlns:a16="http://schemas.microsoft.com/office/drawing/2014/main" id="{66DBE4D2-091C-46B8-B4F4-7AB0E3E372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427037"/>
            <a:ext cx="609600" cy="609600"/>
          </a:xfrm>
          <a:prstGeom prst="rect">
            <a:avLst/>
          </a:prstGeom>
        </p:spPr>
      </p:pic>
    </p:spTree>
    <p:extLst>
      <p:ext uri="{BB962C8B-B14F-4D97-AF65-F5344CB8AC3E}">
        <p14:creationId xmlns:p14="http://schemas.microsoft.com/office/powerpoint/2010/main" val="29935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392DD4-8CE4-4EB0-8F35-BE4465C3E906}"/>
              </a:ext>
            </a:extLst>
          </p:cNvPr>
          <p:cNvSpPr>
            <a:spLocks noGrp="1"/>
          </p:cNvSpPr>
          <p:nvPr>
            <p:ph idx="1"/>
          </p:nvPr>
        </p:nvSpPr>
        <p:spPr/>
        <p:txBody>
          <a:bodyPr>
            <a:normAutofit/>
          </a:bodyPr>
          <a:lstStyle/>
          <a:p>
            <a:pPr>
              <a:buFontTx/>
              <a:buChar char="-"/>
            </a:pPr>
            <a:r>
              <a:rPr lang="fr-FR" sz="2800" dirty="0"/>
              <a:t>La levée de la mesure ne peut se faire que sur décision médicale</a:t>
            </a:r>
          </a:p>
          <a:p>
            <a:pPr marL="0" indent="0">
              <a:buNone/>
            </a:pPr>
            <a:endParaRPr lang="fr-FR" sz="2800" dirty="0"/>
          </a:p>
          <a:p>
            <a:pPr>
              <a:buFontTx/>
              <a:buChar char="-"/>
            </a:pPr>
            <a:r>
              <a:rPr lang="fr-FR" sz="2800" dirty="0"/>
              <a:t>Proposer au patient de reprendre l’épisode avec les membres de l’équipe (analyse clinique tracée dans le dossier)</a:t>
            </a:r>
          </a:p>
          <a:p>
            <a:pPr marL="0" indent="0">
              <a:buNone/>
            </a:pPr>
            <a:endParaRPr lang="fr-FR" sz="2800" dirty="0"/>
          </a:p>
          <a:p>
            <a:pPr>
              <a:buFontTx/>
              <a:buChar char="-"/>
            </a:pPr>
            <a:r>
              <a:rPr lang="fr-FR" sz="2800" dirty="0"/>
              <a:t>Temps de reprise en équipe pluriprofessionnelle</a:t>
            </a:r>
          </a:p>
          <a:p>
            <a:pPr>
              <a:buFontTx/>
              <a:buChar char="-"/>
            </a:pPr>
            <a:endParaRPr lang="fr-FR" dirty="0"/>
          </a:p>
          <a:p>
            <a:pPr>
              <a:buFontTx/>
              <a:buChar char="-"/>
            </a:pPr>
            <a:endParaRPr lang="fr-FR" dirty="0"/>
          </a:p>
        </p:txBody>
      </p:sp>
      <p:sp>
        <p:nvSpPr>
          <p:cNvPr id="2" name="Espace réservé du numéro de diapositive 1">
            <a:extLst>
              <a:ext uri="{FF2B5EF4-FFF2-40B4-BE49-F238E27FC236}">
                <a16:creationId xmlns:a16="http://schemas.microsoft.com/office/drawing/2014/main" id="{461CA96E-2192-416A-ADDA-48D68822C3A1}"/>
              </a:ext>
            </a:extLst>
          </p:cNvPr>
          <p:cNvSpPr>
            <a:spLocks noGrp="1"/>
          </p:cNvSpPr>
          <p:nvPr>
            <p:ph type="sldNum" sz="quarter" idx="12"/>
          </p:nvPr>
        </p:nvSpPr>
        <p:spPr/>
        <p:txBody>
          <a:bodyPr/>
          <a:lstStyle/>
          <a:p>
            <a:fld id="{60601536-28E1-45C4-9E93-A6CB5DE8BE70}" type="slidenum">
              <a:rPr lang="fr-FR" smtClean="0"/>
              <a:t>6</a:t>
            </a:fld>
            <a:endParaRPr lang="fr-FR"/>
          </a:p>
        </p:txBody>
      </p:sp>
    </p:spTree>
    <p:extLst>
      <p:ext uri="{BB962C8B-B14F-4D97-AF65-F5344CB8AC3E}">
        <p14:creationId xmlns:p14="http://schemas.microsoft.com/office/powerpoint/2010/main" val="2139130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r>
              <a:rPr lang="fr-FR" u="sng" dirty="0"/>
              <a:t>Indications</a:t>
            </a:r>
            <a:r>
              <a:rPr lang="fr-FR" dirty="0"/>
              <a:t> :</a:t>
            </a:r>
          </a:p>
          <a:p>
            <a:pPr marL="0" indent="0">
              <a:buNone/>
            </a:pPr>
            <a:endParaRPr lang="fr-FR" dirty="0"/>
          </a:p>
          <a:p>
            <a:pPr lvl="1"/>
            <a:r>
              <a:rPr lang="fr-FR" dirty="0"/>
              <a:t>Exclusivement psychiatriques</a:t>
            </a:r>
          </a:p>
          <a:p>
            <a:pPr marL="457200" lvl="1" indent="0">
              <a:buNone/>
            </a:pPr>
            <a:endParaRPr lang="fr-FR" dirty="0"/>
          </a:p>
          <a:p>
            <a:pPr lvl="1"/>
            <a:r>
              <a:rPr lang="fr-FR" dirty="0"/>
              <a:t>Prévention d’une violence imminente ou réponse à une violence immédiate, non maîtrisable, avec un risque grave pour l’intégrité du patient ou celle d’autrui</a:t>
            </a:r>
          </a:p>
          <a:p>
            <a:pPr marL="457200" lvl="1" indent="0">
              <a:buNone/>
            </a:pPr>
            <a:endParaRPr lang="fr-FR" dirty="0"/>
          </a:p>
          <a:p>
            <a:pPr lvl="1"/>
            <a:r>
              <a:rPr lang="fr-FR" dirty="0"/>
              <a:t>Isolement en vue d’une diminution des stimulations</a:t>
            </a:r>
          </a:p>
          <a:p>
            <a:pPr marL="457200" lvl="1" indent="0">
              <a:buNone/>
            </a:pPr>
            <a:endParaRPr lang="fr-FR" dirty="0"/>
          </a:p>
          <a:p>
            <a:pPr lvl="1"/>
            <a:r>
              <a:rPr lang="fr-FR" dirty="0"/>
              <a:t>Plus rarement, à la demande du patient</a:t>
            </a:r>
          </a:p>
          <a:p>
            <a:pPr marL="457200" lvl="1" indent="0">
              <a:buNone/>
            </a:pPr>
            <a:endParaRPr lang="fr-FR" dirty="0"/>
          </a:p>
          <a:p>
            <a:pPr lvl="1"/>
            <a:r>
              <a:rPr lang="fr-FR" dirty="0"/>
              <a:t>La question épineuse du risque de fugue…</a:t>
            </a:r>
          </a:p>
          <a:p>
            <a:endParaRPr lang="fr-FR" dirty="0"/>
          </a:p>
        </p:txBody>
      </p:sp>
      <p:sp>
        <p:nvSpPr>
          <p:cNvPr id="2" name="Espace réservé du numéro de diapositive 1">
            <a:extLst>
              <a:ext uri="{FF2B5EF4-FFF2-40B4-BE49-F238E27FC236}">
                <a16:creationId xmlns:a16="http://schemas.microsoft.com/office/drawing/2014/main" id="{1F27E7A4-344A-469F-BFEA-27B50BBAF1C4}"/>
              </a:ext>
            </a:extLst>
          </p:cNvPr>
          <p:cNvSpPr>
            <a:spLocks noGrp="1"/>
          </p:cNvSpPr>
          <p:nvPr>
            <p:ph type="sldNum" sz="quarter" idx="12"/>
          </p:nvPr>
        </p:nvSpPr>
        <p:spPr/>
        <p:txBody>
          <a:bodyPr/>
          <a:lstStyle/>
          <a:p>
            <a:fld id="{60601536-28E1-45C4-9E93-A6CB5DE8BE70}" type="slidenum">
              <a:rPr lang="fr-FR" smtClean="0"/>
              <a:t>7</a:t>
            </a:fld>
            <a:endParaRPr lang="fr-FR"/>
          </a:p>
        </p:txBody>
      </p:sp>
      <p:pic>
        <p:nvPicPr>
          <p:cNvPr id="5" name="Son enregistré">
            <a:hlinkClick r:id="" action="ppaction://media"/>
            <a:extLst>
              <a:ext uri="{FF2B5EF4-FFF2-40B4-BE49-F238E27FC236}">
                <a16:creationId xmlns:a16="http://schemas.microsoft.com/office/drawing/2014/main" id="{A77C4CFE-DA64-4D04-9CBB-4C1F88BC7B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600015"/>
            <a:ext cx="609600" cy="609600"/>
          </a:xfrm>
          <a:prstGeom prst="rect">
            <a:avLst/>
          </a:prstGeom>
        </p:spPr>
      </p:pic>
    </p:spTree>
    <p:extLst>
      <p:ext uri="{BB962C8B-B14F-4D97-AF65-F5344CB8AC3E}">
        <p14:creationId xmlns:p14="http://schemas.microsoft.com/office/powerpoint/2010/main" val="6942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r>
              <a:rPr lang="fr-FR" u="sng" dirty="0"/>
              <a:t>Contrindications</a:t>
            </a:r>
            <a:r>
              <a:rPr lang="fr-FR" dirty="0"/>
              <a:t> :</a:t>
            </a:r>
          </a:p>
          <a:p>
            <a:pPr marL="0" indent="0">
              <a:buNone/>
            </a:pPr>
            <a:endParaRPr lang="fr-FR" dirty="0"/>
          </a:p>
          <a:p>
            <a:pPr lvl="1"/>
            <a:r>
              <a:rPr lang="fr-FR" dirty="0"/>
              <a:t>Isolement à titre punitif</a:t>
            </a:r>
          </a:p>
          <a:p>
            <a:pPr marL="457200" lvl="1" indent="0">
              <a:buNone/>
            </a:pPr>
            <a:endParaRPr lang="fr-FR" dirty="0"/>
          </a:p>
          <a:p>
            <a:pPr lvl="1"/>
            <a:r>
              <a:rPr lang="fr-FR" dirty="0"/>
              <a:t>Isolement à titre systématique en relation avec les antécédents</a:t>
            </a:r>
          </a:p>
          <a:p>
            <a:pPr marL="457200" lvl="1" indent="0">
              <a:buNone/>
            </a:pPr>
            <a:endParaRPr lang="fr-FR" dirty="0"/>
          </a:p>
          <a:p>
            <a:pPr lvl="1"/>
            <a:r>
              <a:rPr lang="fr-FR" dirty="0"/>
              <a:t>En cas de manque de place en chambre hôtelière</a:t>
            </a:r>
          </a:p>
          <a:p>
            <a:pPr marL="457200" lvl="1" indent="0">
              <a:buNone/>
            </a:pPr>
            <a:endParaRPr lang="fr-FR" dirty="0"/>
          </a:p>
          <a:p>
            <a:pPr lvl="1"/>
            <a:r>
              <a:rPr lang="fr-FR" dirty="0"/>
              <a:t>État somatique (bénéfice/risque)</a:t>
            </a:r>
          </a:p>
          <a:p>
            <a:pPr marL="457200" lvl="1" indent="0">
              <a:buNone/>
            </a:pPr>
            <a:endParaRPr lang="fr-FR" dirty="0"/>
          </a:p>
          <a:p>
            <a:pPr marL="457200" lvl="1" indent="0">
              <a:buNone/>
            </a:pPr>
            <a:r>
              <a:rPr lang="fr-FR" dirty="0"/>
              <a:t>La mise en isolement est contrindiquée dès l’instant où elle n’est pas indiquée</a:t>
            </a:r>
          </a:p>
        </p:txBody>
      </p:sp>
      <p:sp>
        <p:nvSpPr>
          <p:cNvPr id="2" name="Espace réservé du numéro de diapositive 1">
            <a:extLst>
              <a:ext uri="{FF2B5EF4-FFF2-40B4-BE49-F238E27FC236}">
                <a16:creationId xmlns:a16="http://schemas.microsoft.com/office/drawing/2014/main" id="{CE6E9783-9380-4063-9B0E-317BEBFDF4EC}"/>
              </a:ext>
            </a:extLst>
          </p:cNvPr>
          <p:cNvSpPr>
            <a:spLocks noGrp="1"/>
          </p:cNvSpPr>
          <p:nvPr>
            <p:ph type="sldNum" sz="quarter" idx="12"/>
          </p:nvPr>
        </p:nvSpPr>
        <p:spPr/>
        <p:txBody>
          <a:bodyPr/>
          <a:lstStyle/>
          <a:p>
            <a:fld id="{60601536-28E1-45C4-9E93-A6CB5DE8BE70}" type="slidenum">
              <a:rPr lang="fr-FR" smtClean="0"/>
              <a:t>8</a:t>
            </a:fld>
            <a:endParaRPr lang="fr-FR"/>
          </a:p>
        </p:txBody>
      </p:sp>
      <p:pic>
        <p:nvPicPr>
          <p:cNvPr id="4" name="Son enregistré">
            <a:hlinkClick r:id="" action="ppaction://media"/>
            <a:extLst>
              <a:ext uri="{FF2B5EF4-FFF2-40B4-BE49-F238E27FC236}">
                <a16:creationId xmlns:a16="http://schemas.microsoft.com/office/drawing/2014/main" id="{3FBB10A3-CC20-45C9-9FB2-9287E2A149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8816" y="427037"/>
            <a:ext cx="609600" cy="609600"/>
          </a:xfrm>
          <a:prstGeom prst="rect">
            <a:avLst/>
          </a:prstGeom>
        </p:spPr>
      </p:pic>
    </p:spTree>
    <p:extLst>
      <p:ext uri="{BB962C8B-B14F-4D97-AF65-F5344CB8AC3E}">
        <p14:creationId xmlns:p14="http://schemas.microsoft.com/office/powerpoint/2010/main" val="245490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204864"/>
            <a:ext cx="7772400" cy="1362075"/>
          </a:xfrm>
        </p:spPr>
        <p:txBody>
          <a:bodyPr/>
          <a:lstStyle/>
          <a:p>
            <a:r>
              <a:rPr lang="fr-FR" dirty="0"/>
              <a:t>Principes généraux</a:t>
            </a:r>
            <a:br>
              <a:rPr lang="fr-FR" dirty="0"/>
            </a:br>
            <a:r>
              <a:rPr lang="fr-FR" dirty="0"/>
              <a:t>MISE sous contention</a:t>
            </a:r>
          </a:p>
        </p:txBody>
      </p:sp>
      <p:sp>
        <p:nvSpPr>
          <p:cNvPr id="3" name="Espace réservé du numéro de diapositive 2">
            <a:extLst>
              <a:ext uri="{FF2B5EF4-FFF2-40B4-BE49-F238E27FC236}">
                <a16:creationId xmlns:a16="http://schemas.microsoft.com/office/drawing/2014/main" id="{812D8EAA-324B-4BCB-A3B1-69FBE29B19B0}"/>
              </a:ext>
            </a:extLst>
          </p:cNvPr>
          <p:cNvSpPr>
            <a:spLocks noGrp="1"/>
          </p:cNvSpPr>
          <p:nvPr>
            <p:ph type="sldNum" sz="quarter" idx="12"/>
          </p:nvPr>
        </p:nvSpPr>
        <p:spPr/>
        <p:txBody>
          <a:bodyPr/>
          <a:lstStyle/>
          <a:p>
            <a:fld id="{60601536-28E1-45C4-9E93-A6CB5DE8BE70}" type="slidenum">
              <a:rPr lang="fr-FR" smtClean="0"/>
              <a:t>9</a:t>
            </a:fld>
            <a:endParaRPr lang="fr-FR"/>
          </a:p>
        </p:txBody>
      </p:sp>
    </p:spTree>
    <p:extLst>
      <p:ext uri="{BB962C8B-B14F-4D97-AF65-F5344CB8AC3E}">
        <p14:creationId xmlns:p14="http://schemas.microsoft.com/office/powerpoint/2010/main" val="337841569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60C28E36C58644BEADD566ABD1F8DA" ma:contentTypeVersion="0" ma:contentTypeDescription="Crée un document." ma:contentTypeScope="" ma:versionID="549461b6f2ecf6cc101e06adc0d28d5a">
  <xsd:schema xmlns:xsd="http://www.w3.org/2001/XMLSchema" xmlns:xs="http://www.w3.org/2001/XMLSchema" xmlns:p="http://schemas.microsoft.com/office/2006/metadata/properties" targetNamespace="http://schemas.microsoft.com/office/2006/metadata/properties" ma:root="true" ma:fieldsID="efe331b061e72866024fe28ebad680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B35DA6-8DF3-4708-8B50-69F670390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725AC80-399C-4F9B-A8BB-ED1C090E0123}">
  <ds:schemaRefs>
    <ds:schemaRef ds:uri="http://schemas.microsoft.com/sharepoint/v3/contenttype/forms"/>
  </ds:schemaRefs>
</ds:datastoreItem>
</file>

<file path=customXml/itemProps3.xml><?xml version="1.0" encoding="utf-8"?>
<ds:datastoreItem xmlns:ds="http://schemas.openxmlformats.org/officeDocument/2006/customXml" ds:itemID="{774C10BC-47BA-4591-AF29-5DD8DED173C0}">
  <ds:schemaRefs>
    <ds:schemaRef ds:uri="http://schemas.openxmlformats.org/package/2006/metadata/core-properties"/>
    <ds:schemaRef ds:uri="http://schemas.microsoft.com/office/infopath/2007/PartnerControls"/>
    <ds:schemaRef ds:uri="http://purl.org/dc/elements/1.1/"/>
    <ds:schemaRef ds:uri="http://purl.org/dc/dcmitype/"/>
    <ds:schemaRef ds:uri="http://purl.org/dc/terms/"/>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606</TotalTime>
  <Words>1246</Words>
  <Application>Microsoft Office PowerPoint</Application>
  <PresentationFormat>Affichage à l'écran (4:3)</PresentationFormat>
  <Paragraphs>184</Paragraphs>
  <Slides>22</Slides>
  <Notes>0</Notes>
  <HiddenSlides>0</HiddenSlides>
  <MMClips>15</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22</vt:i4>
      </vt:variant>
    </vt:vector>
  </HeadingPairs>
  <TitlesOfParts>
    <vt:vector size="25" baseType="lpstr">
      <vt:lpstr>Arial</vt:lpstr>
      <vt:lpstr>Calibri</vt:lpstr>
      <vt:lpstr>Thème Office</vt:lpstr>
      <vt:lpstr>MISE EN ISOLEMENT ET MISE SOUS CONTENTION : LES BONNES PRATIQUES </vt:lpstr>
      <vt:lpstr>Principes généraux MISE EN ISOLEMENT</vt:lpstr>
      <vt:lpstr>Présentation PowerPoint</vt:lpstr>
      <vt:lpstr>Présentation PowerPoint</vt:lpstr>
      <vt:lpstr>Présentation PowerPoint</vt:lpstr>
      <vt:lpstr>Présentation PowerPoint</vt:lpstr>
      <vt:lpstr>Présentation PowerPoint</vt:lpstr>
      <vt:lpstr>Présentation PowerPoint</vt:lpstr>
      <vt:lpstr>Principes généraux MISE sous contention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prescription</vt:lpstr>
      <vt:lpstr>Présentation PowerPoint</vt:lpstr>
      <vt:lpstr>Et en pratique pour l’interne…</vt:lpstr>
      <vt:lpstr>Présentation PowerPoint</vt:lpstr>
      <vt:lpstr>Présentation PowerPoint</vt:lpstr>
      <vt:lpstr>BON COURAGE !                f.slama@epsve.fr   !!</vt:lpstr>
    </vt:vector>
  </TitlesOfParts>
  <Company>EPS Ville Evrard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Frederic, SLAMA</dc:creator>
  <cp:lastModifiedBy>fred</cp:lastModifiedBy>
  <cp:revision>55</cp:revision>
  <dcterms:created xsi:type="dcterms:W3CDTF">2015-10-30T13:02:48Z</dcterms:created>
  <dcterms:modified xsi:type="dcterms:W3CDTF">2020-05-17T07:57:53Z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0x0101005B60C28E36C58644BEADD566ABD1F8DA</vt:lpwstr>
  </property>
</Properties>
</file>